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Lst>
  <p:sldSz cy="5143500" cx="9144000"/>
  <p:notesSz cx="6858000" cy="9144000"/>
  <p:embeddedFontLst>
    <p:embeddedFont>
      <p:font typeface="Montserrat"/>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2" Type="http://schemas.openxmlformats.org/officeDocument/2006/relationships/font" Target="fonts/Montserrat-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Montserrat-italic.fntdata"/><Relationship Id="rId70" Type="http://schemas.openxmlformats.org/officeDocument/2006/relationships/font" Target="fonts/Montserrat-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Montserrat-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24648ff75d_0_3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96" name="Google Shape;96;g124648ff75d_0_3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24986eef9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24986eef9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3bdfd8844c_0_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rtl="0" algn="l">
              <a:spcBef>
                <a:spcPts val="0"/>
              </a:spcBef>
              <a:spcAft>
                <a:spcPts val="0"/>
              </a:spcAft>
              <a:buSzPts val="1100"/>
              <a:buChar char="-"/>
            </a:pPr>
            <a:r>
              <a:rPr lang="en"/>
              <a:t>Not enough data to train the whole network e2e on just MS COCO.  Transfer learn quality image representations from imagenet models.</a:t>
            </a:r>
            <a:endParaRPr/>
          </a:p>
          <a:p>
            <a:pPr indent="-298450" lvl="0" marL="457200" rtl="0" algn="l">
              <a:spcBef>
                <a:spcPts val="0"/>
              </a:spcBef>
              <a:spcAft>
                <a:spcPts val="0"/>
              </a:spcAft>
              <a:buSzPts val="1100"/>
              <a:buChar char="-"/>
            </a:pPr>
            <a:r>
              <a:rPr lang="en"/>
              <a:t>Again, too many parameters to train.</a:t>
            </a:r>
            <a:endParaRPr/>
          </a:p>
          <a:p>
            <a:pPr indent="-298450" lvl="0" marL="457200" rtl="0" algn="l">
              <a:spcBef>
                <a:spcPts val="0"/>
              </a:spcBef>
              <a:spcAft>
                <a:spcPts val="0"/>
              </a:spcAft>
              <a:buSzPts val="1100"/>
              <a:buChar char="-"/>
            </a:pPr>
            <a:r>
              <a:rPr lang="en"/>
              <a:t>inf:</a:t>
            </a:r>
            <a:r>
              <a:rPr lang="en"/>
              <a:t> </a:t>
            </a:r>
            <a:r>
              <a:rPr lang="en"/>
              <a:t>exhaustive</a:t>
            </a:r>
            <a:endParaRPr/>
          </a:p>
        </p:txBody>
      </p:sp>
      <p:sp>
        <p:nvSpPr>
          <p:cNvPr id="157" name="Google Shape;157;g13bdfd8844c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3bdfd8844c_0_2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rtl="0" algn="l">
              <a:spcBef>
                <a:spcPts val="0"/>
              </a:spcBef>
              <a:spcAft>
                <a:spcPts val="0"/>
              </a:spcAft>
              <a:buSzPts val="1100"/>
              <a:buChar char="-"/>
            </a:pPr>
            <a:r>
              <a:rPr lang="en"/>
              <a:t>They are pulled from lower levels of the CNN</a:t>
            </a:r>
            <a:endParaRPr/>
          </a:p>
          <a:p>
            <a:pPr indent="-298450" lvl="0" marL="457200" rtl="0" algn="l">
              <a:spcBef>
                <a:spcPts val="0"/>
              </a:spcBef>
              <a:spcAft>
                <a:spcPts val="0"/>
              </a:spcAft>
              <a:buSzPts val="1100"/>
              <a:buChar char="-"/>
            </a:pPr>
            <a:r>
              <a:rPr lang="en"/>
              <a:t>Attention to a particular annotation vector implies attention to the portion of the image corresponding to the receptive field of that vector. </a:t>
            </a:r>
            <a:endParaRPr/>
          </a:p>
        </p:txBody>
      </p:sp>
      <p:sp>
        <p:nvSpPr>
          <p:cNvPr id="182" name="Google Shape;182;g13bdfd8844c_0_2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3bdfd8844c_0_3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08" name="Google Shape;208;g13bdfd8844c_0_3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3bdfd8844c_0_5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rtl="0" algn="l">
              <a:spcBef>
                <a:spcPts val="0"/>
              </a:spcBef>
              <a:spcAft>
                <a:spcPts val="0"/>
              </a:spcAft>
              <a:buSzPts val="1100"/>
              <a:buChar char="-"/>
            </a:pPr>
            <a:r>
              <a:rPr lang="en"/>
              <a:t>Categorical (similar to image net) or free form text generation (image captioning of image regions)</a:t>
            </a:r>
            <a:endParaRPr/>
          </a:p>
          <a:p>
            <a:pPr indent="-298450" lvl="0" marL="457200" rtl="0" algn="l">
              <a:spcBef>
                <a:spcPts val="0"/>
              </a:spcBef>
              <a:spcAft>
                <a:spcPts val="0"/>
              </a:spcAft>
              <a:buSzPts val="1100"/>
              <a:buChar char="-"/>
            </a:pPr>
            <a:r>
              <a:rPr lang="en"/>
              <a:t>(1) Propose regions to label; (2) generate label</a:t>
            </a:r>
            <a:endParaRPr/>
          </a:p>
        </p:txBody>
      </p:sp>
      <p:sp>
        <p:nvSpPr>
          <p:cNvPr id="374" name="Google Shape;374;g13bdfd8844c_0_5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3bdfd8844c_0_6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81" name="Google Shape;381;g13bdfd8844c_0_6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3bdfd8844c_0_5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89" name="Google Shape;389;g13bdfd8844c_0_5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3bdfd8844c_0_6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97" name="Google Shape;397;g13bdfd8844c_0_6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3bdfd8844c_0_7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3bdfd8844c_0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g13bdfd8844c_0_705: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3bdfd8844c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3bdfd8844c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Regular question answering: given a passage of text and a textual question, (A) can you answer the question?  (B) if so, what is the answer; in VQA, the question is asked in natural language about an image instead of a textual passage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24648ff75d_0_3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02" name="Google Shape;102;g124648ff75d_0_3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3bdfd8844c_0_7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rtl="0" algn="l">
              <a:spcBef>
                <a:spcPts val="0"/>
              </a:spcBef>
              <a:spcAft>
                <a:spcPts val="0"/>
              </a:spcAft>
              <a:buSzPts val="1100"/>
              <a:buAutoNum type="arabicParenR"/>
            </a:pPr>
            <a:r>
              <a:rPr lang="en"/>
              <a:t>Often a selection from one of k classes (each representing an answer).  Often an attention mechanism provides context as to why the network answered in the way that it did.  (See next slide)</a:t>
            </a:r>
            <a:endParaRPr/>
          </a:p>
        </p:txBody>
      </p:sp>
      <p:sp>
        <p:nvSpPr>
          <p:cNvPr id="418" name="Google Shape;418;g13bdfd8844c_0_7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3bdfd8844c_0_7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426" name="Google Shape;426;g13bdfd8844c_0_7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3bdfd8844c_0_7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433" name="Google Shape;433;g13bdfd8844c_0_7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3bdfd8844c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3bdfd8844c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3bdfd8844c_0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3bdfd8844c_0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3bdfd8844c_0_8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453" name="Google Shape;453;g13bdfd8844c_0_8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3bdfd8844c_0_8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460" name="Google Shape;460;g13bdfd8844c_0_8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3bdfd8844c_0_8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467" name="Google Shape;467;g13bdfd8844c_0_8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3bdfd8844c_0_8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474" name="Google Shape;474;g13bdfd8844c_0_8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3cd62c7223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481" name="Google Shape;481;g13cd62c722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24986eef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24986eef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3bdfd8844c_0_8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489" name="Google Shape;489;g13bdfd8844c_0_8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1fe988b551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496" name="Google Shape;496;g21fe988b55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7e286c38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7e286c38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3bdfd8844c_0_8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513" name="Google Shape;513;g13bdfd8844c_0_8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3bdfd8844c_0_8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520" name="Google Shape;520;g13bdfd8844c_0_8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24986eef9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24986eef9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Sample prompts with and without ambiguity and typos: “a fish with a bow tie and bowler”, “a fish wearing a bow tie and bowler”, “a fish riding a bicycle with a bow tie and bowler”, “a fish riding a bicycle wearing a bow tie and bowler”, “a fish wearing a bow tie and bowler and riding a bicycle”, “a corgi wearing a bowler and bow tie”, “a dacshund wearing a bowler and bow tie”, “a bernese  wearing a bowler and bow tie in the big city”, “a bernese  wearing a bowler and bow tie in the mountains”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77f9e621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77f9e621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Sample prompts with and without ambiguity and typos: “a fish with a bow tie and bowler”, “a fish wearing a bow tie and bowler”, “a fish riding a bicycle with a bow tie and bowler”, “a fish riding a bicycle wearing a bow tie and bowler”, “a fish wearing a bow tie and bowler and riding a bicycle”, “a corgi wearing a bowler and bow tie”, “a dacshund wearing a bowler and bow tie”, “a bernese  wearing a bowler and bow tie in the big city”, “a bernese  wearing a bowler and bow tie in the mountains”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39f5ec04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239f5ec04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2591429c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12591429c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58dbce1a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258dbce1a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3be760f829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3be760f82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58dbce1a7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58dbce1a7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58dbce1a7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58dbce1a7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3154bb7e5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23154bb7e5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3154bb7e5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23154bb7e5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78f6e023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178f6e023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84bdd83b0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184bdd83b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24986eef9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124986eef9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1fe1eb2b4d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1fe1eb2b4d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1fe1eb2b4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21fe1eb2b4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1fe1eb2b4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21fe1eb2b4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77f9e6219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77f9e6219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1dcb6726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21dcb6726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21fe1eb2b4d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21fe1eb2b4d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1fe1eb2b4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1fe1eb2b4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1f97d8876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21f97d8876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1f97d8876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21f97d8876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21f97d8876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21f97d8876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1f97d8876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1f97d8876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1f97d8876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21f97d8876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1f97d8876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21f97d8876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1f97d8876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21f97d8876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3be760f829_0_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26" name="Google Shape;126;g13be760f829_0_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21f97d8876a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21f97d8876a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21f97d8876a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21f97d8876a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21dcb67261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21dcb67261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3be760f82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3be760f82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24986eef9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24986eef9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24986eef9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24986eef9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55" name="Shape 55"/>
        <p:cNvGrpSpPr/>
        <p:nvPr/>
      </p:nvGrpSpPr>
      <p:grpSpPr>
        <a:xfrm>
          <a:off x="0" y="0"/>
          <a:ext cx="0" cy="0"/>
          <a:chOff x="0" y="0"/>
          <a:chExt cx="0" cy="0"/>
        </a:xfrm>
      </p:grpSpPr>
      <p:sp>
        <p:nvSpPr>
          <p:cNvPr id="56" name="Google Shape;56;p14"/>
          <p:cNvSpPr txBox="1"/>
          <p:nvPr>
            <p:ph type="ctrTitle"/>
          </p:nvPr>
        </p:nvSpPr>
        <p:spPr>
          <a:xfrm>
            <a:off x="685800" y="1371600"/>
            <a:ext cx="7772400" cy="6756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Clr>
                <a:schemeClr val="dk1"/>
              </a:buClr>
              <a:buSzPts val="3300"/>
              <a:buFont typeface="Arial"/>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57" name="Google Shape;57;p14"/>
          <p:cNvCxnSpPr/>
          <p:nvPr/>
        </p:nvCxnSpPr>
        <p:spPr>
          <a:xfrm>
            <a:off x="685800" y="2114550"/>
            <a:ext cx="7772400" cy="0"/>
          </a:xfrm>
          <a:prstGeom prst="straightConnector1">
            <a:avLst/>
          </a:prstGeom>
          <a:noFill/>
          <a:ln cap="flat" cmpd="sng" w="15875">
            <a:solidFill>
              <a:schemeClr val="dk1"/>
            </a:solidFill>
            <a:prstDash val="solid"/>
            <a:round/>
            <a:headEnd len="sm" w="sm" type="none"/>
            <a:tailEnd len="sm" w="sm" type="none"/>
          </a:ln>
        </p:spPr>
      </p:cxnSp>
      <p:sp>
        <p:nvSpPr>
          <p:cNvPr id="58" name="Google Shape;58;p14"/>
          <p:cNvSpPr txBox="1"/>
          <p:nvPr>
            <p:ph idx="1" type="subTitle"/>
          </p:nvPr>
        </p:nvSpPr>
        <p:spPr>
          <a:xfrm>
            <a:off x="685800" y="2171700"/>
            <a:ext cx="7772400" cy="1314600"/>
          </a:xfrm>
          <a:prstGeom prst="rect">
            <a:avLst/>
          </a:prstGeom>
          <a:noFill/>
          <a:ln>
            <a:noFill/>
          </a:ln>
        </p:spPr>
        <p:txBody>
          <a:bodyPr anchorCtr="0" anchor="t" bIns="34275" lIns="68575" spcFirstLastPara="1" rIns="68575" wrap="square" tIns="34275">
            <a:noAutofit/>
          </a:bodyPr>
          <a:lstStyle>
            <a:lvl1pPr lvl="0" rtl="0" algn="l">
              <a:spcBef>
                <a:spcPts val="500"/>
              </a:spcBef>
              <a:spcAft>
                <a:spcPts val="0"/>
              </a:spcAft>
              <a:buClr>
                <a:schemeClr val="dk1"/>
              </a:buClr>
              <a:buSzPts val="2400"/>
              <a:buNone/>
              <a:defRPr>
                <a:solidFill>
                  <a:schemeClr val="dk1"/>
                </a:solidFill>
              </a:defRPr>
            </a:lvl1pPr>
            <a:lvl2pPr lvl="1" rtl="0" algn="ctr">
              <a:spcBef>
                <a:spcPts val="500"/>
              </a:spcBef>
              <a:spcAft>
                <a:spcPts val="0"/>
              </a:spcAft>
              <a:buClr>
                <a:srgbClr val="888888"/>
              </a:buClr>
              <a:buSzPts val="2100"/>
              <a:buNone/>
              <a:defRPr>
                <a:solidFill>
                  <a:srgbClr val="888888"/>
                </a:solidFill>
              </a:defRPr>
            </a:lvl2pPr>
            <a:lvl3pPr lvl="2" rtl="0" algn="ctr">
              <a:spcBef>
                <a:spcPts val="500"/>
              </a:spcBef>
              <a:spcAft>
                <a:spcPts val="0"/>
              </a:spcAft>
              <a:buClr>
                <a:srgbClr val="888888"/>
              </a:buClr>
              <a:buSzPts val="1800"/>
              <a:buNone/>
              <a:defRPr>
                <a:solidFill>
                  <a:srgbClr val="888888"/>
                </a:solidFill>
              </a:defRPr>
            </a:lvl3pPr>
            <a:lvl4pPr lvl="3" rtl="0" algn="ctr">
              <a:spcBef>
                <a:spcPts val="500"/>
              </a:spcBef>
              <a:spcAft>
                <a:spcPts val="0"/>
              </a:spcAft>
              <a:buClr>
                <a:srgbClr val="888888"/>
              </a:buClr>
              <a:buSzPts val="1500"/>
              <a:buNone/>
              <a:defRPr>
                <a:solidFill>
                  <a:srgbClr val="888888"/>
                </a:solidFill>
              </a:defRPr>
            </a:lvl4pPr>
            <a:lvl5pPr lvl="4" rtl="0" algn="ctr">
              <a:spcBef>
                <a:spcPts val="500"/>
              </a:spcBef>
              <a:spcAft>
                <a:spcPts val="0"/>
              </a:spcAft>
              <a:buClr>
                <a:srgbClr val="888888"/>
              </a:buClr>
              <a:buSzPts val="1400"/>
              <a:buNone/>
              <a:defRPr>
                <a:solidFill>
                  <a:srgbClr val="888888"/>
                </a:solidFill>
              </a:defRPr>
            </a:lvl5pPr>
            <a:lvl6pPr lvl="5" rtl="0" algn="ctr">
              <a:spcBef>
                <a:spcPts val="300"/>
              </a:spcBef>
              <a:spcAft>
                <a:spcPts val="0"/>
              </a:spcAft>
              <a:buClr>
                <a:srgbClr val="888888"/>
              </a:buClr>
              <a:buSzPts val="1500"/>
              <a:buNone/>
              <a:defRPr>
                <a:solidFill>
                  <a:srgbClr val="888888"/>
                </a:solidFill>
              </a:defRPr>
            </a:lvl6pPr>
            <a:lvl7pPr lvl="6" rtl="0" algn="ctr">
              <a:spcBef>
                <a:spcPts val="300"/>
              </a:spcBef>
              <a:spcAft>
                <a:spcPts val="0"/>
              </a:spcAft>
              <a:buClr>
                <a:srgbClr val="888888"/>
              </a:buClr>
              <a:buSzPts val="1500"/>
              <a:buNone/>
              <a:defRPr>
                <a:solidFill>
                  <a:srgbClr val="888888"/>
                </a:solidFill>
              </a:defRPr>
            </a:lvl7pPr>
            <a:lvl8pPr lvl="7" rtl="0" algn="ctr">
              <a:spcBef>
                <a:spcPts val="300"/>
              </a:spcBef>
              <a:spcAft>
                <a:spcPts val="0"/>
              </a:spcAft>
              <a:buClr>
                <a:srgbClr val="888888"/>
              </a:buClr>
              <a:buSzPts val="1500"/>
              <a:buNone/>
              <a:defRPr>
                <a:solidFill>
                  <a:srgbClr val="888888"/>
                </a:solidFill>
              </a:defRPr>
            </a:lvl8pPr>
            <a:lvl9pPr lvl="8" rtl="0" algn="ctr">
              <a:spcBef>
                <a:spcPts val="300"/>
              </a:spcBef>
              <a:spcAft>
                <a:spcPts val="0"/>
              </a:spcAft>
              <a:buClr>
                <a:srgbClr val="888888"/>
              </a:buClr>
              <a:buSzPts val="1500"/>
              <a:buNone/>
              <a:defRPr>
                <a:solidFill>
                  <a:srgbClr val="888888"/>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 name="Shape 59"/>
        <p:cNvGrpSpPr/>
        <p:nvPr/>
      </p:nvGrpSpPr>
      <p:grpSpPr>
        <a:xfrm>
          <a:off x="0" y="0"/>
          <a:ext cx="0" cy="0"/>
          <a:chOff x="0" y="0"/>
          <a:chExt cx="0" cy="0"/>
        </a:xfrm>
      </p:grpSpPr>
      <p:sp>
        <p:nvSpPr>
          <p:cNvPr id="60" name="Google Shape;60;p15"/>
          <p:cNvSpPr txBox="1"/>
          <p:nvPr>
            <p:ph type="title"/>
          </p:nvPr>
        </p:nvSpPr>
        <p:spPr>
          <a:xfrm>
            <a:off x="457200" y="171450"/>
            <a:ext cx="8229600" cy="8574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61" name="Google Shape;61;p15"/>
          <p:cNvCxnSpPr/>
          <p:nvPr/>
        </p:nvCxnSpPr>
        <p:spPr>
          <a:xfrm>
            <a:off x="457200" y="970478"/>
            <a:ext cx="8229600" cy="0"/>
          </a:xfrm>
          <a:prstGeom prst="straightConnector1">
            <a:avLst/>
          </a:prstGeom>
          <a:noFill/>
          <a:ln cap="flat" cmpd="sng" w="15875">
            <a:solidFill>
              <a:schemeClr val="dk1"/>
            </a:solidFill>
            <a:prstDash val="solid"/>
            <a:round/>
            <a:headEnd len="sm" w="sm" type="none"/>
            <a:tailEnd len="sm" w="sm" type="none"/>
          </a:ln>
        </p:spPr>
      </p:cxnSp>
      <p:sp>
        <p:nvSpPr>
          <p:cNvPr id="62" name="Google Shape;62;p15"/>
          <p:cNvSpPr txBox="1"/>
          <p:nvPr>
            <p:ph idx="1" type="body"/>
          </p:nvPr>
        </p:nvSpPr>
        <p:spPr>
          <a:xfrm>
            <a:off x="457200" y="1200151"/>
            <a:ext cx="8229600" cy="3394500"/>
          </a:xfrm>
          <a:prstGeom prst="rect">
            <a:avLst/>
          </a:prstGeom>
          <a:noFill/>
          <a:ln>
            <a:noFill/>
          </a:ln>
        </p:spPr>
        <p:txBody>
          <a:bodyPr anchorCtr="0" anchor="t" bIns="34275" lIns="68575" spcFirstLastPara="1" rIns="68575" wrap="square" tIns="34275">
            <a:noAutofit/>
          </a:bodyPr>
          <a:lstStyle>
            <a:lvl1pPr indent="-381000" lvl="0" marL="457200" rtl="0" algn="l">
              <a:spcBef>
                <a:spcPts val="500"/>
              </a:spcBef>
              <a:spcAft>
                <a:spcPts val="0"/>
              </a:spcAft>
              <a:buClr>
                <a:schemeClr val="dk1"/>
              </a:buClr>
              <a:buSzPts val="2400"/>
              <a:buFont typeface="Arial"/>
              <a:buChar char="•"/>
              <a:defRPr/>
            </a:lvl1pPr>
            <a:lvl2pPr indent="-361950" lvl="1" marL="914400" rtl="0" algn="l">
              <a:spcBef>
                <a:spcPts val="500"/>
              </a:spcBef>
              <a:spcAft>
                <a:spcPts val="0"/>
              </a:spcAft>
              <a:buClr>
                <a:schemeClr val="dk1"/>
              </a:buClr>
              <a:buSzPts val="2100"/>
              <a:buFont typeface="Arial"/>
              <a:buChar char="•"/>
              <a:defRPr/>
            </a:lvl2pPr>
            <a:lvl3pPr indent="-342900" lvl="2" marL="1371600" rtl="0" algn="l">
              <a:spcBef>
                <a:spcPts val="500"/>
              </a:spcBef>
              <a:spcAft>
                <a:spcPts val="0"/>
              </a:spcAft>
              <a:buClr>
                <a:schemeClr val="dk1"/>
              </a:buClr>
              <a:buSzPts val="1800"/>
              <a:buFont typeface="Arial"/>
              <a:buChar char="•"/>
              <a:defRPr/>
            </a:lvl3pPr>
            <a:lvl4pPr indent="-323850" lvl="3" marL="1828800" rtl="0" algn="l">
              <a:spcBef>
                <a:spcPts val="500"/>
              </a:spcBef>
              <a:spcAft>
                <a:spcPts val="0"/>
              </a:spcAft>
              <a:buClr>
                <a:schemeClr val="dk1"/>
              </a:buClr>
              <a:buSzPts val="1500"/>
              <a:buFont typeface="Arial"/>
              <a:buChar char="•"/>
              <a:defRPr/>
            </a:lvl4pPr>
            <a:lvl5pPr indent="-317500" lvl="4" marL="2286000" rtl="0" algn="l">
              <a:spcBef>
                <a:spcPts val="500"/>
              </a:spcBef>
              <a:spcAft>
                <a:spcPts val="0"/>
              </a:spcAft>
              <a:buClr>
                <a:schemeClr val="dk1"/>
              </a:buClr>
              <a:buSzPts val="1400"/>
              <a:buFont typeface="Arial"/>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with Horizontal Rule" type="titleOnly">
  <p:cSld name="TITLE_ONLY">
    <p:spTree>
      <p:nvGrpSpPr>
        <p:cNvPr id="63" name="Shape 63"/>
        <p:cNvGrpSpPr/>
        <p:nvPr/>
      </p:nvGrpSpPr>
      <p:grpSpPr>
        <a:xfrm>
          <a:off x="0" y="0"/>
          <a:ext cx="0" cy="0"/>
          <a:chOff x="0" y="0"/>
          <a:chExt cx="0" cy="0"/>
        </a:xfrm>
      </p:grpSpPr>
      <p:sp>
        <p:nvSpPr>
          <p:cNvPr id="64" name="Google Shape;64;p16"/>
          <p:cNvSpPr txBox="1"/>
          <p:nvPr>
            <p:ph type="title"/>
          </p:nvPr>
        </p:nvSpPr>
        <p:spPr>
          <a:xfrm>
            <a:off x="457200" y="171450"/>
            <a:ext cx="8229600" cy="8574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65" name="Google Shape;65;p16"/>
          <p:cNvCxnSpPr/>
          <p:nvPr/>
        </p:nvCxnSpPr>
        <p:spPr>
          <a:xfrm>
            <a:off x="457200" y="970478"/>
            <a:ext cx="8229600" cy="0"/>
          </a:xfrm>
          <a:prstGeom prst="straightConnector1">
            <a:avLst/>
          </a:prstGeom>
          <a:noFill/>
          <a:ln cap="flat" cmpd="sng" w="15875">
            <a:solidFill>
              <a:schemeClr val="dk1"/>
            </a:solidFill>
            <a:prstDash val="solid"/>
            <a:round/>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p:cSld name="End Slide">
    <p:spTree>
      <p:nvGrpSpPr>
        <p:cNvPr id="66" name="Shape 66"/>
        <p:cNvGrpSpPr/>
        <p:nvPr/>
      </p:nvGrpSpPr>
      <p:grpSpPr>
        <a:xfrm>
          <a:off x="0" y="0"/>
          <a:ext cx="0" cy="0"/>
          <a:chOff x="0" y="0"/>
          <a:chExt cx="0" cy="0"/>
        </a:xfrm>
      </p:grpSpPr>
      <p:sp>
        <p:nvSpPr>
          <p:cNvPr id="67" name="Google Shape;67;p17"/>
          <p:cNvSpPr txBox="1"/>
          <p:nvPr>
            <p:ph idx="1" type="body"/>
          </p:nvPr>
        </p:nvSpPr>
        <p:spPr>
          <a:xfrm>
            <a:off x="722313" y="1543051"/>
            <a:ext cx="7772400" cy="1125300"/>
          </a:xfrm>
          <a:prstGeom prst="rect">
            <a:avLst/>
          </a:prstGeom>
          <a:noFill/>
          <a:ln>
            <a:noFill/>
          </a:ln>
        </p:spPr>
        <p:txBody>
          <a:bodyPr anchorCtr="0" anchor="b" bIns="34275" lIns="68575" spcFirstLastPara="1" rIns="68575" wrap="square" tIns="34275">
            <a:noAutofit/>
          </a:bodyPr>
          <a:lstStyle>
            <a:lvl1pPr indent="-228600" lvl="0" marL="457200" rtl="0" algn="l">
              <a:spcBef>
                <a:spcPts val="500"/>
              </a:spcBef>
              <a:spcAft>
                <a:spcPts val="0"/>
              </a:spcAft>
              <a:buClr>
                <a:srgbClr val="888888"/>
              </a:buClr>
              <a:buSzPts val="1500"/>
              <a:buNone/>
              <a:defRPr sz="1500">
                <a:solidFill>
                  <a:srgbClr val="888888"/>
                </a:solidFill>
              </a:defRPr>
            </a:lvl1pPr>
            <a:lvl2pPr indent="-228600" lvl="1" marL="914400" rtl="0" algn="l">
              <a:spcBef>
                <a:spcPts val="500"/>
              </a:spcBef>
              <a:spcAft>
                <a:spcPts val="0"/>
              </a:spcAft>
              <a:buClr>
                <a:srgbClr val="888888"/>
              </a:buClr>
              <a:buSzPts val="1400"/>
              <a:buNone/>
              <a:defRPr sz="1400">
                <a:solidFill>
                  <a:srgbClr val="888888"/>
                </a:solidFill>
              </a:defRPr>
            </a:lvl2pPr>
            <a:lvl3pPr indent="-228600" lvl="2" marL="1371600" rtl="0" algn="l">
              <a:spcBef>
                <a:spcPts val="500"/>
              </a:spcBef>
              <a:spcAft>
                <a:spcPts val="0"/>
              </a:spcAft>
              <a:buClr>
                <a:srgbClr val="888888"/>
              </a:buClr>
              <a:buSzPts val="1200"/>
              <a:buNone/>
              <a:defRPr sz="1200">
                <a:solidFill>
                  <a:srgbClr val="888888"/>
                </a:solidFill>
              </a:defRPr>
            </a:lvl3pPr>
            <a:lvl4pPr indent="-228600" lvl="3" marL="1828800" rtl="0" algn="l">
              <a:spcBef>
                <a:spcPts val="500"/>
              </a:spcBef>
              <a:spcAft>
                <a:spcPts val="0"/>
              </a:spcAft>
              <a:buClr>
                <a:srgbClr val="888888"/>
              </a:buClr>
              <a:buSzPts val="1100"/>
              <a:buNone/>
              <a:defRPr sz="1100">
                <a:solidFill>
                  <a:srgbClr val="888888"/>
                </a:solidFill>
              </a:defRPr>
            </a:lvl4pPr>
            <a:lvl5pPr indent="-228600" lvl="4" marL="2286000" rtl="0" algn="l">
              <a:spcBef>
                <a:spcPts val="500"/>
              </a:spcBef>
              <a:spcAft>
                <a:spcPts val="0"/>
              </a:spcAft>
              <a:buClr>
                <a:srgbClr val="888888"/>
              </a:buClr>
              <a:buSzPts val="1100"/>
              <a:buNone/>
              <a:defRPr sz="1100">
                <a:solidFill>
                  <a:srgbClr val="888888"/>
                </a:solidFill>
              </a:defRPr>
            </a:lvl5pPr>
            <a:lvl6pPr indent="-228600" lvl="5" marL="2743200" rtl="0" algn="l">
              <a:spcBef>
                <a:spcPts val="200"/>
              </a:spcBef>
              <a:spcAft>
                <a:spcPts val="0"/>
              </a:spcAft>
              <a:buClr>
                <a:srgbClr val="888888"/>
              </a:buClr>
              <a:buSzPts val="1100"/>
              <a:buNone/>
              <a:defRPr sz="1100">
                <a:solidFill>
                  <a:srgbClr val="888888"/>
                </a:solidFill>
              </a:defRPr>
            </a:lvl6pPr>
            <a:lvl7pPr indent="-228600" lvl="6" marL="3200400" rtl="0" algn="l">
              <a:spcBef>
                <a:spcPts val="200"/>
              </a:spcBef>
              <a:spcAft>
                <a:spcPts val="0"/>
              </a:spcAft>
              <a:buClr>
                <a:srgbClr val="888888"/>
              </a:buClr>
              <a:buSzPts val="1100"/>
              <a:buNone/>
              <a:defRPr sz="1100">
                <a:solidFill>
                  <a:srgbClr val="888888"/>
                </a:solidFill>
              </a:defRPr>
            </a:lvl7pPr>
            <a:lvl8pPr indent="-228600" lvl="7" marL="3657600" rtl="0" algn="l">
              <a:spcBef>
                <a:spcPts val="200"/>
              </a:spcBef>
              <a:spcAft>
                <a:spcPts val="0"/>
              </a:spcAft>
              <a:buClr>
                <a:srgbClr val="888888"/>
              </a:buClr>
              <a:buSzPts val="1100"/>
              <a:buNone/>
              <a:defRPr sz="1100">
                <a:solidFill>
                  <a:srgbClr val="888888"/>
                </a:solidFill>
              </a:defRPr>
            </a:lvl8pPr>
            <a:lvl9pPr indent="-228600" lvl="8" marL="4114800" rtl="0" algn="l">
              <a:spcBef>
                <a:spcPts val="200"/>
              </a:spcBef>
              <a:spcAft>
                <a:spcPts val="0"/>
              </a:spcAft>
              <a:buClr>
                <a:srgbClr val="888888"/>
              </a:buClr>
              <a:buSzPts val="1100"/>
              <a:buNone/>
              <a:defRPr sz="1100">
                <a:solidFill>
                  <a:srgbClr val="888888"/>
                </a:solidFill>
              </a:defRPr>
            </a:lvl9pPr>
          </a:lstStyle>
          <a:p/>
        </p:txBody>
      </p:sp>
      <p:cxnSp>
        <p:nvCxnSpPr>
          <p:cNvPr id="68" name="Google Shape;68;p17"/>
          <p:cNvCxnSpPr/>
          <p:nvPr/>
        </p:nvCxnSpPr>
        <p:spPr>
          <a:xfrm>
            <a:off x="722313" y="2668190"/>
            <a:ext cx="7772400" cy="0"/>
          </a:xfrm>
          <a:prstGeom prst="straightConnector1">
            <a:avLst/>
          </a:prstGeom>
          <a:noFill/>
          <a:ln cap="flat" cmpd="sng" w="15875">
            <a:solidFill>
              <a:schemeClr val="dk1"/>
            </a:solidFill>
            <a:prstDash val="solid"/>
            <a:round/>
            <a:headEnd len="sm" w="sm" type="none"/>
            <a:tailEnd len="sm" w="sm" type="none"/>
          </a:ln>
        </p:spPr>
      </p:cxnSp>
      <p:sp>
        <p:nvSpPr>
          <p:cNvPr id="69" name="Google Shape;69;p17"/>
          <p:cNvSpPr txBox="1"/>
          <p:nvPr/>
        </p:nvSpPr>
        <p:spPr>
          <a:xfrm>
            <a:off x="722313" y="2668190"/>
            <a:ext cx="7772400" cy="5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 sz="3300" u="none" cap="none" strike="noStrike">
                <a:solidFill>
                  <a:schemeClr val="dk1"/>
                </a:solidFill>
                <a:latin typeface="Arial"/>
                <a:ea typeface="Arial"/>
                <a:cs typeface="Arial"/>
                <a:sym typeface="Arial"/>
              </a:rPr>
              <a:t>The End</a:t>
            </a:r>
            <a:endParaRPr sz="11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0" name="Shape 70"/>
        <p:cNvGrpSpPr/>
        <p:nvPr/>
      </p:nvGrpSpPr>
      <p:grpSpPr>
        <a:xfrm>
          <a:off x="0" y="0"/>
          <a:ext cx="0" cy="0"/>
          <a:chOff x="0" y="0"/>
          <a:chExt cx="0" cy="0"/>
        </a:xfrm>
      </p:grpSpPr>
      <p:sp>
        <p:nvSpPr>
          <p:cNvPr id="71" name="Google Shape;71;p18"/>
          <p:cNvSpPr txBox="1"/>
          <p:nvPr>
            <p:ph type="title"/>
          </p:nvPr>
        </p:nvSpPr>
        <p:spPr>
          <a:xfrm>
            <a:off x="722313" y="3305176"/>
            <a:ext cx="7772400" cy="1021500"/>
          </a:xfrm>
          <a:prstGeom prst="rect">
            <a:avLst/>
          </a:prstGeom>
          <a:noFill/>
          <a:ln>
            <a:noFill/>
          </a:ln>
        </p:spPr>
        <p:txBody>
          <a:bodyPr anchorCtr="0" anchor="t" bIns="34275" lIns="68575" spcFirstLastPara="1" rIns="68575" wrap="square" tIns="34275">
            <a:noAutofit/>
          </a:bodyPr>
          <a:lstStyle>
            <a:lvl1pPr lvl="0" rtl="0" algn="l">
              <a:spcBef>
                <a:spcPts val="0"/>
              </a:spcBef>
              <a:spcAft>
                <a:spcPts val="0"/>
              </a:spcAft>
              <a:buClr>
                <a:schemeClr val="dk1"/>
              </a:buClr>
              <a:buSzPts val="3000"/>
              <a:buFont typeface="Arial"/>
              <a:buNone/>
              <a:defRPr b="0" sz="3000" cap="none"/>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2" name="Google Shape;72;p18"/>
          <p:cNvSpPr txBox="1"/>
          <p:nvPr>
            <p:ph idx="1" type="body"/>
          </p:nvPr>
        </p:nvSpPr>
        <p:spPr>
          <a:xfrm>
            <a:off x="722313" y="2180035"/>
            <a:ext cx="7772400" cy="1125300"/>
          </a:xfrm>
          <a:prstGeom prst="rect">
            <a:avLst/>
          </a:prstGeom>
          <a:noFill/>
          <a:ln>
            <a:noFill/>
          </a:ln>
        </p:spPr>
        <p:txBody>
          <a:bodyPr anchorCtr="0" anchor="b" bIns="34275" lIns="68575" spcFirstLastPara="1" rIns="68575" wrap="square" tIns="34275">
            <a:noAutofit/>
          </a:bodyPr>
          <a:lstStyle>
            <a:lvl1pPr indent="-228600" lvl="0" marL="457200" rtl="0" algn="l">
              <a:spcBef>
                <a:spcPts val="500"/>
              </a:spcBef>
              <a:spcAft>
                <a:spcPts val="0"/>
              </a:spcAft>
              <a:buClr>
                <a:srgbClr val="888888"/>
              </a:buClr>
              <a:buSzPts val="1500"/>
              <a:buNone/>
              <a:defRPr sz="1500">
                <a:solidFill>
                  <a:srgbClr val="888888"/>
                </a:solidFill>
              </a:defRPr>
            </a:lvl1pPr>
            <a:lvl2pPr indent="-228600" lvl="1" marL="914400" rtl="0" algn="l">
              <a:spcBef>
                <a:spcPts val="500"/>
              </a:spcBef>
              <a:spcAft>
                <a:spcPts val="0"/>
              </a:spcAft>
              <a:buClr>
                <a:srgbClr val="888888"/>
              </a:buClr>
              <a:buSzPts val="1400"/>
              <a:buNone/>
              <a:defRPr sz="1400">
                <a:solidFill>
                  <a:srgbClr val="888888"/>
                </a:solidFill>
              </a:defRPr>
            </a:lvl2pPr>
            <a:lvl3pPr indent="-228600" lvl="2" marL="1371600" rtl="0" algn="l">
              <a:spcBef>
                <a:spcPts val="500"/>
              </a:spcBef>
              <a:spcAft>
                <a:spcPts val="0"/>
              </a:spcAft>
              <a:buClr>
                <a:srgbClr val="888888"/>
              </a:buClr>
              <a:buSzPts val="1200"/>
              <a:buNone/>
              <a:defRPr sz="1200">
                <a:solidFill>
                  <a:srgbClr val="888888"/>
                </a:solidFill>
              </a:defRPr>
            </a:lvl3pPr>
            <a:lvl4pPr indent="-228600" lvl="3" marL="1828800" rtl="0" algn="l">
              <a:spcBef>
                <a:spcPts val="500"/>
              </a:spcBef>
              <a:spcAft>
                <a:spcPts val="0"/>
              </a:spcAft>
              <a:buClr>
                <a:srgbClr val="888888"/>
              </a:buClr>
              <a:buSzPts val="1100"/>
              <a:buNone/>
              <a:defRPr sz="1100">
                <a:solidFill>
                  <a:srgbClr val="888888"/>
                </a:solidFill>
              </a:defRPr>
            </a:lvl4pPr>
            <a:lvl5pPr indent="-228600" lvl="4" marL="2286000" rtl="0" algn="l">
              <a:spcBef>
                <a:spcPts val="500"/>
              </a:spcBef>
              <a:spcAft>
                <a:spcPts val="0"/>
              </a:spcAft>
              <a:buClr>
                <a:srgbClr val="888888"/>
              </a:buClr>
              <a:buSzPts val="1100"/>
              <a:buNone/>
              <a:defRPr sz="1100">
                <a:solidFill>
                  <a:srgbClr val="888888"/>
                </a:solidFill>
              </a:defRPr>
            </a:lvl5pPr>
            <a:lvl6pPr indent="-228600" lvl="5" marL="2743200" rtl="0" algn="l">
              <a:spcBef>
                <a:spcPts val="200"/>
              </a:spcBef>
              <a:spcAft>
                <a:spcPts val="0"/>
              </a:spcAft>
              <a:buClr>
                <a:srgbClr val="888888"/>
              </a:buClr>
              <a:buSzPts val="1100"/>
              <a:buNone/>
              <a:defRPr sz="1100">
                <a:solidFill>
                  <a:srgbClr val="888888"/>
                </a:solidFill>
              </a:defRPr>
            </a:lvl6pPr>
            <a:lvl7pPr indent="-228600" lvl="6" marL="3200400" rtl="0" algn="l">
              <a:spcBef>
                <a:spcPts val="200"/>
              </a:spcBef>
              <a:spcAft>
                <a:spcPts val="0"/>
              </a:spcAft>
              <a:buClr>
                <a:srgbClr val="888888"/>
              </a:buClr>
              <a:buSzPts val="1100"/>
              <a:buNone/>
              <a:defRPr sz="1100">
                <a:solidFill>
                  <a:srgbClr val="888888"/>
                </a:solidFill>
              </a:defRPr>
            </a:lvl7pPr>
            <a:lvl8pPr indent="-228600" lvl="7" marL="3657600" rtl="0" algn="l">
              <a:spcBef>
                <a:spcPts val="200"/>
              </a:spcBef>
              <a:spcAft>
                <a:spcPts val="0"/>
              </a:spcAft>
              <a:buClr>
                <a:srgbClr val="888888"/>
              </a:buClr>
              <a:buSzPts val="1100"/>
              <a:buNone/>
              <a:defRPr sz="1100">
                <a:solidFill>
                  <a:srgbClr val="888888"/>
                </a:solidFill>
              </a:defRPr>
            </a:lvl8pPr>
            <a:lvl9pPr indent="-228600" lvl="8" marL="4114800" rtl="0" algn="l">
              <a:spcBef>
                <a:spcPts val="200"/>
              </a:spcBef>
              <a:spcAft>
                <a:spcPts val="0"/>
              </a:spcAft>
              <a:buClr>
                <a:srgbClr val="888888"/>
              </a:buClr>
              <a:buSzPts val="1100"/>
              <a:buNone/>
              <a:defRPr sz="1100">
                <a:solidFill>
                  <a:srgbClr val="888888"/>
                </a:solidFill>
              </a:defRPr>
            </a:lvl9pPr>
          </a:lstStyle>
          <a:p/>
        </p:txBody>
      </p:sp>
      <p:cxnSp>
        <p:nvCxnSpPr>
          <p:cNvPr id="73" name="Google Shape;73;p18"/>
          <p:cNvCxnSpPr/>
          <p:nvPr/>
        </p:nvCxnSpPr>
        <p:spPr>
          <a:xfrm>
            <a:off x="722313" y="3305175"/>
            <a:ext cx="7772400" cy="0"/>
          </a:xfrm>
          <a:prstGeom prst="straightConnector1">
            <a:avLst/>
          </a:prstGeom>
          <a:noFill/>
          <a:ln cap="flat" cmpd="sng" w="15875">
            <a:solidFill>
              <a:schemeClr val="dk1"/>
            </a:solidFill>
            <a:prstDash val="solid"/>
            <a:round/>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 name="Shape 74"/>
        <p:cNvGrpSpPr/>
        <p:nvPr/>
      </p:nvGrpSpPr>
      <p:grpSpPr>
        <a:xfrm>
          <a:off x="0" y="0"/>
          <a:ext cx="0" cy="0"/>
          <a:chOff x="0" y="0"/>
          <a:chExt cx="0" cy="0"/>
        </a:xfrm>
      </p:grpSpPr>
      <p:sp>
        <p:nvSpPr>
          <p:cNvPr id="75" name="Google Shape;75;p19"/>
          <p:cNvSpPr txBox="1"/>
          <p:nvPr>
            <p:ph type="title"/>
          </p:nvPr>
        </p:nvSpPr>
        <p:spPr>
          <a:xfrm>
            <a:off x="457200" y="171450"/>
            <a:ext cx="8229600" cy="8574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6" name="Google Shape;76;p19"/>
          <p:cNvSpPr txBox="1"/>
          <p:nvPr>
            <p:ph idx="1" type="body"/>
          </p:nvPr>
        </p:nvSpPr>
        <p:spPr>
          <a:xfrm>
            <a:off x="457200" y="1200151"/>
            <a:ext cx="4038600" cy="3394500"/>
          </a:xfrm>
          <a:prstGeom prst="rect">
            <a:avLst/>
          </a:prstGeom>
          <a:noFill/>
          <a:ln>
            <a:noFill/>
          </a:ln>
        </p:spPr>
        <p:txBody>
          <a:bodyPr anchorCtr="0" anchor="t" bIns="34275" lIns="68575" spcFirstLastPara="1" rIns="68575" wrap="square" tIns="34275">
            <a:noAutofit/>
          </a:bodyPr>
          <a:lstStyle>
            <a:lvl1pPr indent="-381000" lvl="0" marL="457200" rtl="0" algn="l">
              <a:spcBef>
                <a:spcPts val="500"/>
              </a:spcBef>
              <a:spcAft>
                <a:spcPts val="0"/>
              </a:spcAft>
              <a:buClr>
                <a:schemeClr val="dk1"/>
              </a:buClr>
              <a:buSzPts val="2400"/>
              <a:buFont typeface="Arial"/>
              <a:buChar char="•"/>
              <a:defRPr sz="2400"/>
            </a:lvl1pPr>
            <a:lvl2pPr indent="-361950" lvl="1" marL="914400" rtl="0" algn="l">
              <a:spcBef>
                <a:spcPts val="500"/>
              </a:spcBef>
              <a:spcAft>
                <a:spcPts val="0"/>
              </a:spcAft>
              <a:buClr>
                <a:schemeClr val="dk1"/>
              </a:buClr>
              <a:buSzPts val="2100"/>
              <a:buFont typeface="Arial"/>
              <a:buChar char="•"/>
              <a:defRPr sz="2100"/>
            </a:lvl2pPr>
            <a:lvl3pPr indent="-342900" lvl="2" marL="1371600" rtl="0" algn="l">
              <a:spcBef>
                <a:spcPts val="500"/>
              </a:spcBef>
              <a:spcAft>
                <a:spcPts val="0"/>
              </a:spcAft>
              <a:buClr>
                <a:schemeClr val="dk1"/>
              </a:buClr>
              <a:buSzPts val="1800"/>
              <a:buFont typeface="Arial"/>
              <a:buChar char="•"/>
              <a:defRPr sz="1800"/>
            </a:lvl3pPr>
            <a:lvl4pPr indent="-323850" lvl="3" marL="1828800" rtl="0" algn="l">
              <a:spcBef>
                <a:spcPts val="500"/>
              </a:spcBef>
              <a:spcAft>
                <a:spcPts val="0"/>
              </a:spcAft>
              <a:buClr>
                <a:schemeClr val="dk1"/>
              </a:buClr>
              <a:buSzPts val="1500"/>
              <a:buFont typeface="Arial"/>
              <a:buChar char="•"/>
              <a:defRPr sz="1500"/>
            </a:lvl4pPr>
            <a:lvl5pPr indent="-317500" lvl="4" marL="2286000" rtl="0" algn="l">
              <a:spcBef>
                <a:spcPts val="500"/>
              </a:spcBef>
              <a:spcAft>
                <a:spcPts val="0"/>
              </a:spcAft>
              <a:buClr>
                <a:schemeClr val="dk1"/>
              </a:buClr>
              <a:buSzPts val="1400"/>
              <a:buFont typeface="Arial"/>
              <a:buChar char="•"/>
              <a:defRPr sz="1400"/>
            </a:lvl5pPr>
            <a:lvl6pPr indent="-317500" lvl="5" marL="2743200" rtl="0" algn="l">
              <a:spcBef>
                <a:spcPts val="300"/>
              </a:spcBef>
              <a:spcAft>
                <a:spcPts val="0"/>
              </a:spcAft>
              <a:buClr>
                <a:schemeClr val="dk1"/>
              </a:buClr>
              <a:buSzPts val="1400"/>
              <a:buChar char="•"/>
              <a:defRPr sz="1400"/>
            </a:lvl6pPr>
            <a:lvl7pPr indent="-317500" lvl="6" marL="3200400" rtl="0" algn="l">
              <a:spcBef>
                <a:spcPts val="300"/>
              </a:spcBef>
              <a:spcAft>
                <a:spcPts val="0"/>
              </a:spcAft>
              <a:buClr>
                <a:schemeClr val="dk1"/>
              </a:buClr>
              <a:buSzPts val="1400"/>
              <a:buChar char="•"/>
              <a:defRPr sz="1400"/>
            </a:lvl7pPr>
            <a:lvl8pPr indent="-317500" lvl="7" marL="3657600" rtl="0" algn="l">
              <a:spcBef>
                <a:spcPts val="300"/>
              </a:spcBef>
              <a:spcAft>
                <a:spcPts val="0"/>
              </a:spcAft>
              <a:buClr>
                <a:schemeClr val="dk1"/>
              </a:buClr>
              <a:buSzPts val="1400"/>
              <a:buChar char="•"/>
              <a:defRPr sz="1400"/>
            </a:lvl8pPr>
            <a:lvl9pPr indent="-317500" lvl="8" marL="4114800" rtl="0" algn="l">
              <a:spcBef>
                <a:spcPts val="300"/>
              </a:spcBef>
              <a:spcAft>
                <a:spcPts val="0"/>
              </a:spcAft>
              <a:buClr>
                <a:schemeClr val="dk1"/>
              </a:buClr>
              <a:buSzPts val="1400"/>
              <a:buChar char="•"/>
              <a:defRPr sz="1400"/>
            </a:lvl9pPr>
          </a:lstStyle>
          <a:p/>
        </p:txBody>
      </p:sp>
      <p:sp>
        <p:nvSpPr>
          <p:cNvPr id="77" name="Google Shape;77;p19"/>
          <p:cNvSpPr txBox="1"/>
          <p:nvPr>
            <p:ph idx="2" type="body"/>
          </p:nvPr>
        </p:nvSpPr>
        <p:spPr>
          <a:xfrm>
            <a:off x="4648200" y="1200151"/>
            <a:ext cx="4038600" cy="3394500"/>
          </a:xfrm>
          <a:prstGeom prst="rect">
            <a:avLst/>
          </a:prstGeom>
          <a:noFill/>
          <a:ln>
            <a:noFill/>
          </a:ln>
        </p:spPr>
        <p:txBody>
          <a:bodyPr anchorCtr="0" anchor="t" bIns="34275" lIns="68575" spcFirstLastPara="1" rIns="68575" wrap="square" tIns="34275">
            <a:noAutofit/>
          </a:bodyPr>
          <a:lstStyle>
            <a:lvl1pPr indent="-381000" lvl="0" marL="457200" rtl="0" algn="l">
              <a:spcBef>
                <a:spcPts val="500"/>
              </a:spcBef>
              <a:spcAft>
                <a:spcPts val="0"/>
              </a:spcAft>
              <a:buClr>
                <a:schemeClr val="dk1"/>
              </a:buClr>
              <a:buSzPts val="2400"/>
              <a:buFont typeface="Arial"/>
              <a:buChar char="•"/>
              <a:defRPr sz="2400"/>
            </a:lvl1pPr>
            <a:lvl2pPr indent="-361950" lvl="1" marL="914400" rtl="0" algn="l">
              <a:spcBef>
                <a:spcPts val="500"/>
              </a:spcBef>
              <a:spcAft>
                <a:spcPts val="0"/>
              </a:spcAft>
              <a:buClr>
                <a:schemeClr val="dk1"/>
              </a:buClr>
              <a:buSzPts val="2100"/>
              <a:buFont typeface="Arial"/>
              <a:buChar char="•"/>
              <a:defRPr sz="2100"/>
            </a:lvl2pPr>
            <a:lvl3pPr indent="-342900" lvl="2" marL="1371600" rtl="0" algn="l">
              <a:spcBef>
                <a:spcPts val="500"/>
              </a:spcBef>
              <a:spcAft>
                <a:spcPts val="0"/>
              </a:spcAft>
              <a:buClr>
                <a:schemeClr val="dk1"/>
              </a:buClr>
              <a:buSzPts val="1800"/>
              <a:buFont typeface="Arial"/>
              <a:buChar char="•"/>
              <a:defRPr sz="1800"/>
            </a:lvl3pPr>
            <a:lvl4pPr indent="-323850" lvl="3" marL="1828800" rtl="0" algn="l">
              <a:spcBef>
                <a:spcPts val="500"/>
              </a:spcBef>
              <a:spcAft>
                <a:spcPts val="0"/>
              </a:spcAft>
              <a:buClr>
                <a:schemeClr val="dk1"/>
              </a:buClr>
              <a:buSzPts val="1500"/>
              <a:buFont typeface="Arial"/>
              <a:buChar char="•"/>
              <a:defRPr sz="1500"/>
            </a:lvl4pPr>
            <a:lvl5pPr indent="-317500" lvl="4" marL="2286000" rtl="0" algn="l">
              <a:spcBef>
                <a:spcPts val="500"/>
              </a:spcBef>
              <a:spcAft>
                <a:spcPts val="0"/>
              </a:spcAft>
              <a:buClr>
                <a:schemeClr val="dk1"/>
              </a:buClr>
              <a:buSzPts val="1400"/>
              <a:buFont typeface="Arial"/>
              <a:buChar char="•"/>
              <a:defRPr sz="1400"/>
            </a:lvl5pPr>
            <a:lvl6pPr indent="-317500" lvl="5" marL="2743200" rtl="0" algn="l">
              <a:spcBef>
                <a:spcPts val="300"/>
              </a:spcBef>
              <a:spcAft>
                <a:spcPts val="0"/>
              </a:spcAft>
              <a:buClr>
                <a:schemeClr val="dk1"/>
              </a:buClr>
              <a:buSzPts val="1400"/>
              <a:buChar char="•"/>
              <a:defRPr sz="1400"/>
            </a:lvl6pPr>
            <a:lvl7pPr indent="-317500" lvl="6" marL="3200400" rtl="0" algn="l">
              <a:spcBef>
                <a:spcPts val="300"/>
              </a:spcBef>
              <a:spcAft>
                <a:spcPts val="0"/>
              </a:spcAft>
              <a:buClr>
                <a:schemeClr val="dk1"/>
              </a:buClr>
              <a:buSzPts val="1400"/>
              <a:buChar char="•"/>
              <a:defRPr sz="1400"/>
            </a:lvl7pPr>
            <a:lvl8pPr indent="-317500" lvl="7" marL="3657600" rtl="0" algn="l">
              <a:spcBef>
                <a:spcPts val="300"/>
              </a:spcBef>
              <a:spcAft>
                <a:spcPts val="0"/>
              </a:spcAft>
              <a:buClr>
                <a:schemeClr val="dk1"/>
              </a:buClr>
              <a:buSzPts val="1400"/>
              <a:buChar char="•"/>
              <a:defRPr sz="1400"/>
            </a:lvl8pPr>
            <a:lvl9pPr indent="-317500" lvl="8" marL="4114800" rtl="0" algn="l">
              <a:spcBef>
                <a:spcPts val="300"/>
              </a:spcBef>
              <a:spcAft>
                <a:spcPts val="0"/>
              </a:spcAft>
              <a:buClr>
                <a:schemeClr val="dk1"/>
              </a:buClr>
              <a:buSzPts val="1400"/>
              <a:buChar char="•"/>
              <a:defRPr sz="1400"/>
            </a:lvl9pPr>
          </a:lstStyle>
          <a:p/>
        </p:txBody>
      </p:sp>
      <p:cxnSp>
        <p:nvCxnSpPr>
          <p:cNvPr id="78" name="Google Shape;78;p19"/>
          <p:cNvCxnSpPr/>
          <p:nvPr/>
        </p:nvCxnSpPr>
        <p:spPr>
          <a:xfrm>
            <a:off x="457200" y="970478"/>
            <a:ext cx="8229600" cy="0"/>
          </a:xfrm>
          <a:prstGeom prst="straightConnector1">
            <a:avLst/>
          </a:prstGeom>
          <a:noFill/>
          <a:ln cap="flat" cmpd="sng" w="15875">
            <a:solidFill>
              <a:schemeClr val="dk1"/>
            </a:solidFill>
            <a:prstDash val="solid"/>
            <a:round/>
            <a:headEnd len="sm" w="sm" type="none"/>
            <a:tailEnd len="sm" w="sm"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 name="Shape 79"/>
        <p:cNvGrpSpPr/>
        <p:nvPr/>
      </p:nvGrpSpPr>
      <p:grpSpPr>
        <a:xfrm>
          <a:off x="0" y="0"/>
          <a:ext cx="0" cy="0"/>
          <a:chOff x="0" y="0"/>
          <a:chExt cx="0" cy="0"/>
        </a:xfrm>
      </p:grpSpPr>
      <p:sp>
        <p:nvSpPr>
          <p:cNvPr id="80" name="Google Shape;80;p20"/>
          <p:cNvSpPr txBox="1"/>
          <p:nvPr>
            <p:ph type="title"/>
          </p:nvPr>
        </p:nvSpPr>
        <p:spPr>
          <a:xfrm>
            <a:off x="457200" y="171450"/>
            <a:ext cx="8229600" cy="8574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Clr>
                <a:schemeClr val="dk1"/>
              </a:buClr>
              <a:buSzPts val="3300"/>
              <a:buFont typeface="Arial"/>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1" name="Google Shape;81;p20"/>
          <p:cNvSpPr txBox="1"/>
          <p:nvPr>
            <p:ph idx="1" type="body"/>
          </p:nvPr>
        </p:nvSpPr>
        <p:spPr>
          <a:xfrm>
            <a:off x="457200" y="1151335"/>
            <a:ext cx="4040100" cy="480000"/>
          </a:xfrm>
          <a:prstGeom prst="rect">
            <a:avLst/>
          </a:prstGeom>
          <a:noFill/>
          <a:ln>
            <a:noFill/>
          </a:ln>
        </p:spPr>
        <p:txBody>
          <a:bodyPr anchorCtr="0" anchor="ctr" bIns="34275" lIns="68575" spcFirstLastPara="1" rIns="68575" wrap="square" tIns="34275">
            <a:noAutofit/>
          </a:bodyPr>
          <a:lstStyle>
            <a:lvl1pPr indent="-228600" lvl="0" marL="457200" rtl="0" algn="l">
              <a:spcBef>
                <a:spcPts val="500"/>
              </a:spcBef>
              <a:spcAft>
                <a:spcPts val="0"/>
              </a:spcAft>
              <a:buClr>
                <a:schemeClr val="dk1"/>
              </a:buClr>
              <a:buSzPts val="1800"/>
              <a:buNone/>
              <a:defRPr b="1" sz="1800"/>
            </a:lvl1pPr>
            <a:lvl2pPr indent="-228600" lvl="1" marL="914400" rtl="0" algn="l">
              <a:spcBef>
                <a:spcPts val="500"/>
              </a:spcBef>
              <a:spcAft>
                <a:spcPts val="0"/>
              </a:spcAft>
              <a:buClr>
                <a:schemeClr val="dk1"/>
              </a:buClr>
              <a:buSzPts val="1500"/>
              <a:buNone/>
              <a:defRPr b="1" sz="1500"/>
            </a:lvl2pPr>
            <a:lvl3pPr indent="-228600" lvl="2" marL="1371600" rtl="0" algn="l">
              <a:spcBef>
                <a:spcPts val="500"/>
              </a:spcBef>
              <a:spcAft>
                <a:spcPts val="0"/>
              </a:spcAft>
              <a:buClr>
                <a:schemeClr val="dk1"/>
              </a:buClr>
              <a:buSzPts val="1400"/>
              <a:buNone/>
              <a:defRPr b="1" sz="1400"/>
            </a:lvl3pPr>
            <a:lvl4pPr indent="-228600" lvl="3" marL="1828800" rtl="0" algn="l">
              <a:spcBef>
                <a:spcPts val="500"/>
              </a:spcBef>
              <a:spcAft>
                <a:spcPts val="0"/>
              </a:spcAft>
              <a:buClr>
                <a:schemeClr val="dk1"/>
              </a:buClr>
              <a:buSzPts val="1200"/>
              <a:buNone/>
              <a:defRPr b="1" sz="1200"/>
            </a:lvl4pPr>
            <a:lvl5pPr indent="-228600" lvl="4" marL="2286000" rtl="0" algn="l">
              <a:spcBef>
                <a:spcPts val="500"/>
              </a:spcBef>
              <a:spcAft>
                <a:spcPts val="0"/>
              </a:spcAft>
              <a:buClr>
                <a:schemeClr val="dk1"/>
              </a:buClr>
              <a:buSzPts val="1200"/>
              <a:buNone/>
              <a:defRPr b="1" sz="1200"/>
            </a:lvl5pPr>
            <a:lvl6pPr indent="-228600" lvl="5" marL="2743200" rtl="0" algn="l">
              <a:spcBef>
                <a:spcPts val="200"/>
              </a:spcBef>
              <a:spcAft>
                <a:spcPts val="0"/>
              </a:spcAft>
              <a:buClr>
                <a:schemeClr val="dk1"/>
              </a:buClr>
              <a:buSzPts val="1200"/>
              <a:buNone/>
              <a:defRPr b="1" sz="1200"/>
            </a:lvl6pPr>
            <a:lvl7pPr indent="-228600" lvl="6" marL="3200400" rtl="0" algn="l">
              <a:spcBef>
                <a:spcPts val="200"/>
              </a:spcBef>
              <a:spcAft>
                <a:spcPts val="0"/>
              </a:spcAft>
              <a:buClr>
                <a:schemeClr val="dk1"/>
              </a:buClr>
              <a:buSzPts val="1200"/>
              <a:buNone/>
              <a:defRPr b="1" sz="1200"/>
            </a:lvl7pPr>
            <a:lvl8pPr indent="-228600" lvl="7" marL="3657600" rtl="0" algn="l">
              <a:spcBef>
                <a:spcPts val="200"/>
              </a:spcBef>
              <a:spcAft>
                <a:spcPts val="0"/>
              </a:spcAft>
              <a:buClr>
                <a:schemeClr val="dk1"/>
              </a:buClr>
              <a:buSzPts val="1200"/>
              <a:buNone/>
              <a:defRPr b="1" sz="1200"/>
            </a:lvl8pPr>
            <a:lvl9pPr indent="-228600" lvl="8" marL="4114800" rtl="0" algn="l">
              <a:spcBef>
                <a:spcPts val="200"/>
              </a:spcBef>
              <a:spcAft>
                <a:spcPts val="0"/>
              </a:spcAft>
              <a:buClr>
                <a:schemeClr val="dk1"/>
              </a:buClr>
              <a:buSzPts val="1200"/>
              <a:buNone/>
              <a:defRPr b="1" sz="1200"/>
            </a:lvl9pPr>
          </a:lstStyle>
          <a:p/>
        </p:txBody>
      </p:sp>
      <p:sp>
        <p:nvSpPr>
          <p:cNvPr id="82" name="Google Shape;82;p20"/>
          <p:cNvSpPr txBox="1"/>
          <p:nvPr>
            <p:ph idx="2" type="body"/>
          </p:nvPr>
        </p:nvSpPr>
        <p:spPr>
          <a:xfrm>
            <a:off x="457200" y="1779984"/>
            <a:ext cx="4040100" cy="2963400"/>
          </a:xfrm>
          <a:prstGeom prst="rect">
            <a:avLst/>
          </a:prstGeom>
          <a:noFill/>
          <a:ln>
            <a:noFill/>
          </a:ln>
        </p:spPr>
        <p:txBody>
          <a:bodyPr anchorCtr="0" anchor="t" bIns="34275" lIns="68575" spcFirstLastPara="1" rIns="68575" wrap="square" tIns="34275">
            <a:noAutofit/>
          </a:bodyPr>
          <a:lstStyle>
            <a:lvl1pPr indent="-342900" lvl="0" marL="457200" rtl="0" algn="l">
              <a:spcBef>
                <a:spcPts val="500"/>
              </a:spcBef>
              <a:spcAft>
                <a:spcPts val="0"/>
              </a:spcAft>
              <a:buClr>
                <a:schemeClr val="dk1"/>
              </a:buClr>
              <a:buSzPts val="1800"/>
              <a:buFont typeface="Arial"/>
              <a:buChar char="•"/>
              <a:defRPr sz="1800"/>
            </a:lvl1pPr>
            <a:lvl2pPr indent="-323850" lvl="1" marL="914400" rtl="0" algn="l">
              <a:spcBef>
                <a:spcPts val="500"/>
              </a:spcBef>
              <a:spcAft>
                <a:spcPts val="0"/>
              </a:spcAft>
              <a:buClr>
                <a:schemeClr val="dk1"/>
              </a:buClr>
              <a:buSzPts val="1500"/>
              <a:buFont typeface="Arial"/>
              <a:buChar char="•"/>
              <a:defRPr sz="1500"/>
            </a:lvl2pPr>
            <a:lvl3pPr indent="-317500" lvl="2" marL="1371600" rtl="0" algn="l">
              <a:spcBef>
                <a:spcPts val="500"/>
              </a:spcBef>
              <a:spcAft>
                <a:spcPts val="0"/>
              </a:spcAft>
              <a:buClr>
                <a:schemeClr val="dk1"/>
              </a:buClr>
              <a:buSzPts val="1400"/>
              <a:buFont typeface="Arial"/>
              <a:buChar char="•"/>
              <a:defRPr sz="1400"/>
            </a:lvl3pPr>
            <a:lvl4pPr indent="-304800" lvl="3" marL="1828800" rtl="0" algn="l">
              <a:spcBef>
                <a:spcPts val="500"/>
              </a:spcBef>
              <a:spcAft>
                <a:spcPts val="0"/>
              </a:spcAft>
              <a:buClr>
                <a:schemeClr val="dk1"/>
              </a:buClr>
              <a:buSzPts val="1200"/>
              <a:buFont typeface="Arial"/>
              <a:buChar char="•"/>
              <a:defRPr sz="1200"/>
            </a:lvl4pPr>
            <a:lvl5pPr indent="-304800" lvl="4" marL="2286000" rtl="0" algn="l">
              <a:spcBef>
                <a:spcPts val="500"/>
              </a:spcBef>
              <a:spcAft>
                <a:spcPts val="0"/>
              </a:spcAft>
              <a:buClr>
                <a:schemeClr val="dk1"/>
              </a:buClr>
              <a:buSzPts val="1200"/>
              <a:buFont typeface="Arial"/>
              <a:buChar char="•"/>
              <a:defRPr sz="1200"/>
            </a:lvl5pPr>
            <a:lvl6pPr indent="-304800" lvl="5" marL="2743200" rtl="0" algn="l">
              <a:spcBef>
                <a:spcPts val="200"/>
              </a:spcBef>
              <a:spcAft>
                <a:spcPts val="0"/>
              </a:spcAft>
              <a:buClr>
                <a:schemeClr val="dk1"/>
              </a:buClr>
              <a:buSzPts val="1200"/>
              <a:buChar char="•"/>
              <a:defRPr sz="1200"/>
            </a:lvl6pPr>
            <a:lvl7pPr indent="-304800" lvl="6" marL="3200400" rtl="0" algn="l">
              <a:spcBef>
                <a:spcPts val="200"/>
              </a:spcBef>
              <a:spcAft>
                <a:spcPts val="0"/>
              </a:spcAft>
              <a:buClr>
                <a:schemeClr val="dk1"/>
              </a:buClr>
              <a:buSzPts val="1200"/>
              <a:buChar char="•"/>
              <a:defRPr sz="1200"/>
            </a:lvl7pPr>
            <a:lvl8pPr indent="-304800" lvl="7" marL="3657600" rtl="0" algn="l">
              <a:spcBef>
                <a:spcPts val="200"/>
              </a:spcBef>
              <a:spcAft>
                <a:spcPts val="0"/>
              </a:spcAft>
              <a:buClr>
                <a:schemeClr val="dk1"/>
              </a:buClr>
              <a:buSzPts val="1200"/>
              <a:buChar char="•"/>
              <a:defRPr sz="1200"/>
            </a:lvl8pPr>
            <a:lvl9pPr indent="-304800" lvl="8" marL="4114800" rtl="0" algn="l">
              <a:spcBef>
                <a:spcPts val="200"/>
              </a:spcBef>
              <a:spcAft>
                <a:spcPts val="0"/>
              </a:spcAft>
              <a:buClr>
                <a:schemeClr val="dk1"/>
              </a:buClr>
              <a:buSzPts val="1200"/>
              <a:buChar char="•"/>
              <a:defRPr sz="1200"/>
            </a:lvl9pPr>
          </a:lstStyle>
          <a:p/>
        </p:txBody>
      </p:sp>
      <p:sp>
        <p:nvSpPr>
          <p:cNvPr id="83" name="Google Shape;83;p20"/>
          <p:cNvSpPr txBox="1"/>
          <p:nvPr>
            <p:ph idx="3" type="body"/>
          </p:nvPr>
        </p:nvSpPr>
        <p:spPr>
          <a:xfrm>
            <a:off x="4645026" y="1151335"/>
            <a:ext cx="4041600" cy="480000"/>
          </a:xfrm>
          <a:prstGeom prst="rect">
            <a:avLst/>
          </a:prstGeom>
          <a:noFill/>
          <a:ln>
            <a:noFill/>
          </a:ln>
        </p:spPr>
        <p:txBody>
          <a:bodyPr anchorCtr="0" anchor="ctr" bIns="34275" lIns="68575" spcFirstLastPara="1" rIns="68575" wrap="square" tIns="34275">
            <a:noAutofit/>
          </a:bodyPr>
          <a:lstStyle>
            <a:lvl1pPr indent="-228600" lvl="0" marL="457200" rtl="0" algn="l">
              <a:spcBef>
                <a:spcPts val="500"/>
              </a:spcBef>
              <a:spcAft>
                <a:spcPts val="0"/>
              </a:spcAft>
              <a:buClr>
                <a:schemeClr val="dk1"/>
              </a:buClr>
              <a:buSzPts val="1800"/>
              <a:buNone/>
              <a:defRPr b="1" sz="1800"/>
            </a:lvl1pPr>
            <a:lvl2pPr indent="-228600" lvl="1" marL="914400" rtl="0" algn="l">
              <a:spcBef>
                <a:spcPts val="500"/>
              </a:spcBef>
              <a:spcAft>
                <a:spcPts val="0"/>
              </a:spcAft>
              <a:buClr>
                <a:schemeClr val="dk1"/>
              </a:buClr>
              <a:buSzPts val="1500"/>
              <a:buNone/>
              <a:defRPr b="1" sz="1500"/>
            </a:lvl2pPr>
            <a:lvl3pPr indent="-228600" lvl="2" marL="1371600" rtl="0" algn="l">
              <a:spcBef>
                <a:spcPts val="500"/>
              </a:spcBef>
              <a:spcAft>
                <a:spcPts val="0"/>
              </a:spcAft>
              <a:buClr>
                <a:schemeClr val="dk1"/>
              </a:buClr>
              <a:buSzPts val="1400"/>
              <a:buNone/>
              <a:defRPr b="1" sz="1400"/>
            </a:lvl3pPr>
            <a:lvl4pPr indent="-228600" lvl="3" marL="1828800" rtl="0" algn="l">
              <a:spcBef>
                <a:spcPts val="500"/>
              </a:spcBef>
              <a:spcAft>
                <a:spcPts val="0"/>
              </a:spcAft>
              <a:buClr>
                <a:schemeClr val="dk1"/>
              </a:buClr>
              <a:buSzPts val="1200"/>
              <a:buNone/>
              <a:defRPr b="1" sz="1200"/>
            </a:lvl4pPr>
            <a:lvl5pPr indent="-228600" lvl="4" marL="2286000" rtl="0" algn="l">
              <a:spcBef>
                <a:spcPts val="500"/>
              </a:spcBef>
              <a:spcAft>
                <a:spcPts val="0"/>
              </a:spcAft>
              <a:buClr>
                <a:schemeClr val="dk1"/>
              </a:buClr>
              <a:buSzPts val="1200"/>
              <a:buNone/>
              <a:defRPr b="1" sz="1200"/>
            </a:lvl5pPr>
            <a:lvl6pPr indent="-228600" lvl="5" marL="2743200" rtl="0" algn="l">
              <a:spcBef>
                <a:spcPts val="200"/>
              </a:spcBef>
              <a:spcAft>
                <a:spcPts val="0"/>
              </a:spcAft>
              <a:buClr>
                <a:schemeClr val="dk1"/>
              </a:buClr>
              <a:buSzPts val="1200"/>
              <a:buNone/>
              <a:defRPr b="1" sz="1200"/>
            </a:lvl6pPr>
            <a:lvl7pPr indent="-228600" lvl="6" marL="3200400" rtl="0" algn="l">
              <a:spcBef>
                <a:spcPts val="200"/>
              </a:spcBef>
              <a:spcAft>
                <a:spcPts val="0"/>
              </a:spcAft>
              <a:buClr>
                <a:schemeClr val="dk1"/>
              </a:buClr>
              <a:buSzPts val="1200"/>
              <a:buNone/>
              <a:defRPr b="1" sz="1200"/>
            </a:lvl7pPr>
            <a:lvl8pPr indent="-228600" lvl="7" marL="3657600" rtl="0" algn="l">
              <a:spcBef>
                <a:spcPts val="200"/>
              </a:spcBef>
              <a:spcAft>
                <a:spcPts val="0"/>
              </a:spcAft>
              <a:buClr>
                <a:schemeClr val="dk1"/>
              </a:buClr>
              <a:buSzPts val="1200"/>
              <a:buNone/>
              <a:defRPr b="1" sz="1200"/>
            </a:lvl8pPr>
            <a:lvl9pPr indent="-228600" lvl="8" marL="4114800" rtl="0" algn="l">
              <a:spcBef>
                <a:spcPts val="200"/>
              </a:spcBef>
              <a:spcAft>
                <a:spcPts val="0"/>
              </a:spcAft>
              <a:buClr>
                <a:schemeClr val="dk1"/>
              </a:buClr>
              <a:buSzPts val="1200"/>
              <a:buNone/>
              <a:defRPr b="1" sz="1200"/>
            </a:lvl9pPr>
          </a:lstStyle>
          <a:p/>
        </p:txBody>
      </p:sp>
      <p:sp>
        <p:nvSpPr>
          <p:cNvPr id="84" name="Google Shape;84;p20"/>
          <p:cNvSpPr txBox="1"/>
          <p:nvPr>
            <p:ph idx="4" type="body"/>
          </p:nvPr>
        </p:nvSpPr>
        <p:spPr>
          <a:xfrm>
            <a:off x="4645026" y="1779984"/>
            <a:ext cx="4041600" cy="2963400"/>
          </a:xfrm>
          <a:prstGeom prst="rect">
            <a:avLst/>
          </a:prstGeom>
          <a:noFill/>
          <a:ln>
            <a:noFill/>
          </a:ln>
        </p:spPr>
        <p:txBody>
          <a:bodyPr anchorCtr="0" anchor="t" bIns="34275" lIns="68575" spcFirstLastPara="1" rIns="68575" wrap="square" tIns="34275">
            <a:noAutofit/>
          </a:bodyPr>
          <a:lstStyle>
            <a:lvl1pPr indent="-342900" lvl="0" marL="457200" rtl="0" algn="l">
              <a:spcBef>
                <a:spcPts val="500"/>
              </a:spcBef>
              <a:spcAft>
                <a:spcPts val="0"/>
              </a:spcAft>
              <a:buClr>
                <a:schemeClr val="dk1"/>
              </a:buClr>
              <a:buSzPts val="1800"/>
              <a:buFont typeface="Arial"/>
              <a:buChar char="•"/>
              <a:defRPr sz="1800"/>
            </a:lvl1pPr>
            <a:lvl2pPr indent="-323850" lvl="1" marL="914400" rtl="0" algn="l">
              <a:spcBef>
                <a:spcPts val="500"/>
              </a:spcBef>
              <a:spcAft>
                <a:spcPts val="0"/>
              </a:spcAft>
              <a:buClr>
                <a:schemeClr val="dk1"/>
              </a:buClr>
              <a:buSzPts val="1500"/>
              <a:buFont typeface="Arial"/>
              <a:buChar char="•"/>
              <a:defRPr sz="1500"/>
            </a:lvl2pPr>
            <a:lvl3pPr indent="-317500" lvl="2" marL="1371600" rtl="0" algn="l">
              <a:spcBef>
                <a:spcPts val="500"/>
              </a:spcBef>
              <a:spcAft>
                <a:spcPts val="0"/>
              </a:spcAft>
              <a:buClr>
                <a:schemeClr val="dk1"/>
              </a:buClr>
              <a:buSzPts val="1400"/>
              <a:buFont typeface="Arial"/>
              <a:buChar char="•"/>
              <a:defRPr sz="1400"/>
            </a:lvl3pPr>
            <a:lvl4pPr indent="-304800" lvl="3" marL="1828800" rtl="0" algn="l">
              <a:spcBef>
                <a:spcPts val="500"/>
              </a:spcBef>
              <a:spcAft>
                <a:spcPts val="0"/>
              </a:spcAft>
              <a:buClr>
                <a:schemeClr val="dk1"/>
              </a:buClr>
              <a:buSzPts val="1200"/>
              <a:buFont typeface="Arial"/>
              <a:buChar char="•"/>
              <a:defRPr sz="1200"/>
            </a:lvl4pPr>
            <a:lvl5pPr indent="-304800" lvl="4" marL="2286000" rtl="0" algn="l">
              <a:spcBef>
                <a:spcPts val="500"/>
              </a:spcBef>
              <a:spcAft>
                <a:spcPts val="0"/>
              </a:spcAft>
              <a:buClr>
                <a:schemeClr val="dk1"/>
              </a:buClr>
              <a:buSzPts val="1200"/>
              <a:buFont typeface="Arial"/>
              <a:buChar char="•"/>
              <a:defRPr sz="1200"/>
            </a:lvl5pPr>
            <a:lvl6pPr indent="-304800" lvl="5" marL="2743200" rtl="0" algn="l">
              <a:spcBef>
                <a:spcPts val="200"/>
              </a:spcBef>
              <a:spcAft>
                <a:spcPts val="0"/>
              </a:spcAft>
              <a:buClr>
                <a:schemeClr val="dk1"/>
              </a:buClr>
              <a:buSzPts val="1200"/>
              <a:buChar char="•"/>
              <a:defRPr sz="1200"/>
            </a:lvl6pPr>
            <a:lvl7pPr indent="-304800" lvl="6" marL="3200400" rtl="0" algn="l">
              <a:spcBef>
                <a:spcPts val="200"/>
              </a:spcBef>
              <a:spcAft>
                <a:spcPts val="0"/>
              </a:spcAft>
              <a:buClr>
                <a:schemeClr val="dk1"/>
              </a:buClr>
              <a:buSzPts val="1200"/>
              <a:buChar char="•"/>
              <a:defRPr sz="1200"/>
            </a:lvl7pPr>
            <a:lvl8pPr indent="-304800" lvl="7" marL="3657600" rtl="0" algn="l">
              <a:spcBef>
                <a:spcPts val="200"/>
              </a:spcBef>
              <a:spcAft>
                <a:spcPts val="0"/>
              </a:spcAft>
              <a:buClr>
                <a:schemeClr val="dk1"/>
              </a:buClr>
              <a:buSzPts val="1200"/>
              <a:buChar char="•"/>
              <a:defRPr sz="1200"/>
            </a:lvl8pPr>
            <a:lvl9pPr indent="-304800" lvl="8" marL="4114800" rtl="0" algn="l">
              <a:spcBef>
                <a:spcPts val="200"/>
              </a:spcBef>
              <a:spcAft>
                <a:spcPts val="0"/>
              </a:spcAft>
              <a:buClr>
                <a:schemeClr val="dk1"/>
              </a:buClr>
              <a:buSzPts val="1200"/>
              <a:buChar char="•"/>
              <a:defRPr sz="1200"/>
            </a:lvl9pPr>
          </a:lstStyle>
          <a:p/>
        </p:txBody>
      </p:sp>
      <p:cxnSp>
        <p:nvCxnSpPr>
          <p:cNvPr id="85" name="Google Shape;85;p20"/>
          <p:cNvCxnSpPr/>
          <p:nvPr/>
        </p:nvCxnSpPr>
        <p:spPr>
          <a:xfrm>
            <a:off x="457200" y="970478"/>
            <a:ext cx="8229600" cy="0"/>
          </a:xfrm>
          <a:prstGeom prst="straightConnector1">
            <a:avLst/>
          </a:prstGeom>
          <a:noFill/>
          <a:ln cap="flat" cmpd="sng" w="15875">
            <a:solidFill>
              <a:schemeClr val="dk1"/>
            </a:solidFill>
            <a:prstDash val="solid"/>
            <a:round/>
            <a:headEnd len="sm" w="sm" type="none"/>
            <a:tailEnd len="sm" w="sm"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6" name="Shape 86"/>
        <p:cNvGrpSpPr/>
        <p:nvPr/>
      </p:nvGrpSpPr>
      <p:grpSpPr>
        <a:xfrm>
          <a:off x="0" y="0"/>
          <a:ext cx="0" cy="0"/>
          <a:chOff x="0" y="0"/>
          <a:chExt cx="0" cy="0"/>
        </a:xfrm>
      </p:grpSpPr>
      <p:sp>
        <p:nvSpPr>
          <p:cNvPr id="87" name="Google Shape;87;p21"/>
          <p:cNvSpPr txBox="1"/>
          <p:nvPr>
            <p:ph type="title"/>
          </p:nvPr>
        </p:nvSpPr>
        <p:spPr>
          <a:xfrm>
            <a:off x="457200" y="171450"/>
            <a:ext cx="8229600" cy="8574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8" name="Shape 88"/>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9" name="Shape 89"/>
        <p:cNvGrpSpPr/>
        <p:nvPr/>
      </p:nvGrpSpPr>
      <p:grpSpPr>
        <a:xfrm>
          <a:off x="0" y="0"/>
          <a:ext cx="0" cy="0"/>
          <a:chOff x="0" y="0"/>
          <a:chExt cx="0" cy="0"/>
        </a:xfrm>
      </p:grpSpPr>
      <p:sp>
        <p:nvSpPr>
          <p:cNvPr id="90" name="Google Shape;90;p2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3"/>
          <p:cNvSpPr txBox="1"/>
          <p:nvPr>
            <p:ph type="title"/>
          </p:nvPr>
        </p:nvSpPr>
        <p:spPr>
          <a:xfrm>
            <a:off x="311700" y="315925"/>
            <a:ext cx="8520600" cy="831300"/>
          </a:xfrm>
          <a:prstGeom prst="rect">
            <a:avLst/>
          </a:prstGeom>
        </p:spPr>
        <p:txBody>
          <a:bodyPr anchorCtr="0" anchor="ctr" bIns="34275" lIns="68575" spcFirstLastPara="1" rIns="68575" wrap="square" tIns="34275">
            <a:noAutofit/>
          </a:bodyPr>
          <a:lstStyle>
            <a:lvl1pPr lvl="0" rtl="0">
              <a:spcBef>
                <a:spcPts val="0"/>
              </a:spcBef>
              <a:spcAft>
                <a:spcPts val="0"/>
              </a:spcAft>
              <a:buSzPts val="33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2" name="Google Shape;92;p23"/>
          <p:cNvSpPr txBox="1"/>
          <p:nvPr>
            <p:ph idx="1" type="body"/>
          </p:nvPr>
        </p:nvSpPr>
        <p:spPr>
          <a:xfrm>
            <a:off x="311700" y="1225225"/>
            <a:ext cx="8520600" cy="3354000"/>
          </a:xfrm>
          <a:prstGeom prst="rect">
            <a:avLst/>
          </a:prstGeom>
        </p:spPr>
        <p:txBody>
          <a:bodyPr anchorCtr="0" anchor="t" bIns="34275" lIns="68575" spcFirstLastPara="1" rIns="68575" wrap="square" tIns="34275">
            <a:noAutofit/>
          </a:bodyPr>
          <a:lstStyle>
            <a:lvl1pPr indent="-381000" lvl="0" marL="457200" rtl="0">
              <a:spcBef>
                <a:spcPts val="500"/>
              </a:spcBef>
              <a:spcAft>
                <a:spcPts val="0"/>
              </a:spcAft>
              <a:buSzPts val="2400"/>
              <a:buChar char="•"/>
              <a:defRPr/>
            </a:lvl1pPr>
            <a:lvl2pPr indent="-361950" lvl="1" marL="914400" rtl="0">
              <a:spcBef>
                <a:spcPts val="500"/>
              </a:spcBef>
              <a:spcAft>
                <a:spcPts val="0"/>
              </a:spcAft>
              <a:buSzPts val="2100"/>
              <a:buChar char="•"/>
              <a:defRPr/>
            </a:lvl2pPr>
            <a:lvl3pPr indent="-342900" lvl="2" marL="1371600" rtl="0">
              <a:spcBef>
                <a:spcPts val="500"/>
              </a:spcBef>
              <a:spcAft>
                <a:spcPts val="0"/>
              </a:spcAft>
              <a:buSzPts val="1800"/>
              <a:buChar char="•"/>
              <a:defRPr/>
            </a:lvl3pPr>
            <a:lvl4pPr indent="-323850" lvl="3" marL="1828800" rtl="0">
              <a:spcBef>
                <a:spcPts val="500"/>
              </a:spcBef>
              <a:spcAft>
                <a:spcPts val="0"/>
              </a:spcAft>
              <a:buSzPts val="1500"/>
              <a:buChar char="•"/>
              <a:defRPr/>
            </a:lvl4pPr>
            <a:lvl5pPr indent="-317500" lvl="4" marL="2286000" rtl="0">
              <a:spcBef>
                <a:spcPts val="500"/>
              </a:spcBef>
              <a:spcAft>
                <a:spcPts val="0"/>
              </a:spcAft>
              <a:buSzPts val="1400"/>
              <a:buChar char="•"/>
              <a:defRPr/>
            </a:lvl5pPr>
            <a:lvl6pPr indent="-323850" lvl="5" marL="2743200" rtl="0">
              <a:spcBef>
                <a:spcPts val="300"/>
              </a:spcBef>
              <a:spcAft>
                <a:spcPts val="0"/>
              </a:spcAft>
              <a:buSzPts val="1500"/>
              <a:buChar char="•"/>
              <a:defRPr/>
            </a:lvl6pPr>
            <a:lvl7pPr indent="-323850" lvl="6" marL="3200400" rtl="0">
              <a:spcBef>
                <a:spcPts val="300"/>
              </a:spcBef>
              <a:spcAft>
                <a:spcPts val="0"/>
              </a:spcAft>
              <a:buSzPts val="1500"/>
              <a:buChar char="•"/>
              <a:defRPr/>
            </a:lvl7pPr>
            <a:lvl8pPr indent="-323850" lvl="7" marL="3657600" rtl="0">
              <a:spcBef>
                <a:spcPts val="300"/>
              </a:spcBef>
              <a:spcAft>
                <a:spcPts val="0"/>
              </a:spcAft>
              <a:buSzPts val="1500"/>
              <a:buChar char="•"/>
              <a:defRPr/>
            </a:lvl8pPr>
            <a:lvl9pPr indent="-323850" lvl="8" marL="4114800" rtl="0">
              <a:spcBef>
                <a:spcPts val="300"/>
              </a:spcBef>
              <a:spcAft>
                <a:spcPts val="0"/>
              </a:spcAft>
              <a:buSzPts val="1500"/>
              <a:buChar char="•"/>
              <a:defRPr/>
            </a:lvl9pPr>
          </a:lstStyle>
          <a:p/>
        </p:txBody>
      </p:sp>
      <p:sp>
        <p:nvSpPr>
          <p:cNvPr id="93" name="Google Shape;93;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theme" Target="../theme/theme1.xml"/><Relationship Id="rId10" Type="http://schemas.openxmlformats.org/officeDocument/2006/relationships/slideLayout" Target="../slideLayouts/slideLayout2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171450"/>
            <a:ext cx="8229600" cy="8574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2" name="Google Shape;52;p13"/>
          <p:cNvSpPr txBox="1"/>
          <p:nvPr>
            <p:ph idx="1" type="body"/>
          </p:nvPr>
        </p:nvSpPr>
        <p:spPr>
          <a:xfrm>
            <a:off x="457200" y="1200151"/>
            <a:ext cx="8229600" cy="3394500"/>
          </a:xfrm>
          <a:prstGeom prst="rect">
            <a:avLst/>
          </a:prstGeom>
          <a:noFill/>
          <a:ln>
            <a:noFill/>
          </a:ln>
        </p:spPr>
        <p:txBody>
          <a:bodyPr anchorCtr="0" anchor="t" bIns="34275" lIns="68575" spcFirstLastPara="1" rIns="68575" wrap="square" tIns="34275">
            <a:noAutofit/>
          </a:bodyPr>
          <a:lstStyle>
            <a:lvl1pPr indent="-381000" lvl="0" marL="457200" marR="0" rtl="0" algn="l">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61950" lvl="1" marL="914400" marR="0" rtl="0" algn="l">
              <a:spcBef>
                <a:spcPts val="5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2pPr>
            <a:lvl3pPr indent="-342900" lvl="2" marL="1371600" marR="0" rtl="0" algn="l">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23850" lvl="3" marL="1828800" marR="0" rtl="0" algn="l">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4pPr>
            <a:lvl5pPr indent="-317500" lvl="4" marL="2286000" marR="0" rtl="0" algn="l">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53" name="Google Shape;53;p13"/>
          <p:cNvSpPr/>
          <p:nvPr/>
        </p:nvSpPr>
        <p:spPr>
          <a:xfrm>
            <a:off x="0" y="0"/>
            <a:ext cx="9144000" cy="274200"/>
          </a:xfrm>
          <a:prstGeom prst="rect">
            <a:avLst/>
          </a:prstGeom>
          <a:solidFill>
            <a:srgbClr val="00325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 name="Google Shape;54;p13"/>
          <p:cNvSpPr/>
          <p:nvPr/>
        </p:nvSpPr>
        <p:spPr>
          <a:xfrm>
            <a:off x="0" y="5084949"/>
            <a:ext cx="9144000" cy="68700"/>
          </a:xfrm>
          <a:prstGeom prst="rect">
            <a:avLst/>
          </a:prstGeom>
          <a:solidFill>
            <a:srgbClr val="00325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hyperlink" Target="https://arxiv.org/pdf/1411.4555.pdf"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hyperlink" Target="https://arxiv.org/pdf/1502.03044.pdf" TargetMode="Externa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hyperlink" Target="https://arxiv.org/pdf/1506.01497.pdf"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hyperlink" Target="https://arxiv.org/pdf/1412.2306.pdf" TargetMode="Externa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hyperlink" Target="https://arxiv.org/pdf/1707.07998.pdf" TargetMode="Externa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hyperlink" Target="https://arxiv.org/pdf/1707.07998.pdf"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hyperlink" Target="https://arxiv.org/pdf/1707.07998.pdf"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hyperlink" Target="https://openai.com/dall-e-2/" TargetMode="Externa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hyperlink" Target="https://arxiv.org/pdf/2103.00020.pdf"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hyperlink" Target="https://arxiv.org/pdf/2103.00020.pdf" TargetMode="External"/><Relationship Id="rId4" Type="http://schemas.openxmlformats.org/officeDocument/2006/relationships/hyperlink" Target="https://arxiv.org/pdf/2103.00020.pdf"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hyperlink" Target="https://arxiv.org/pdf/2103.00020.pdf" TargetMode="External"/><Relationship Id="rId4" Type="http://schemas.openxmlformats.org/officeDocument/2006/relationships/hyperlink" Target="https://arxiv.org/pdf/2103.00020.pdf"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hyperlink" Target="https://arxiv.org/pdf/2103.00020.pdf"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 Id="rId3" Type="http://schemas.openxmlformats.org/officeDocument/2006/relationships/hyperlink" Target="https://arxiv.org/pdf/2103.00020.pdf" TargetMode="Externa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hyperlink" Target="https://arxiv.org/pdf/2103.00020.pdf"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 Id="rId3" Type="http://schemas.openxmlformats.org/officeDocument/2006/relationships/hyperlink" Target="https://arxiv.org/pdf/2103.00020.pdf" TargetMode="External"/><Relationship Id="rId4" Type="http://schemas.openxmlformats.org/officeDocument/2006/relationships/image" Target="../media/image9.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4.jpg"/><Relationship Id="rId4" Type="http://schemas.openxmlformats.org/officeDocument/2006/relationships/hyperlink" Target="https://arxiv.org/pdf/2204.06125.pdf"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hyperlink" Target="https://arxiv.org/pdf/2204.06125.pdf"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hyperlink" Target="https://arxiv.org/pdf/2204.06125.pdf" TargetMode="Externa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hyperlink" Target="https://huggingface.co/spaces/dalle-mini/dalle-mini"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hyperlink" Target="https://huggingface.co/spaces/stabilityai/stable-diffusion"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xml"/><Relationship Id="rId3" Type="http://schemas.openxmlformats.org/officeDocument/2006/relationships/hyperlink" Target="https://arxiv.org/pdf/2202.04053.pdf" TargetMode="External"/><Relationship Id="rId4" Type="http://schemas.openxmlformats.org/officeDocument/2006/relationships/image" Target="../media/image8.jpg"/><Relationship Id="rId5" Type="http://schemas.openxmlformats.org/officeDocument/2006/relationships/image" Target="../media/image18.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1.xml"/><Relationship Id="rId3" Type="http://schemas.openxmlformats.org/officeDocument/2006/relationships/hyperlink" Target="https://arxiv.org/pdf/2202.04053.pdf" TargetMode="External"/><Relationship Id="rId4" Type="http://schemas.openxmlformats.org/officeDocument/2006/relationships/image" Target="../media/image1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20.jpg"/><Relationship Id="rId4" Type="http://schemas.openxmlformats.org/officeDocument/2006/relationships/hyperlink" Target="https://arxiv.org/pdf/2202.04053.pdf"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3.xml"/><Relationship Id="rId3" Type="http://schemas.openxmlformats.org/officeDocument/2006/relationships/hyperlink" Target="https://arxiv.org/pdf/2202.04053.pdf" TargetMode="External"/><Relationship Id="rId4" Type="http://schemas.openxmlformats.org/officeDocument/2006/relationships/image" Target="../media/image12.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 Id="rId3" Type="http://schemas.openxmlformats.org/officeDocument/2006/relationships/hyperlink" Target="https://google-research.github.io/seanet/audiolm/examples/"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xml"/><Relationship Id="rId3" Type="http://schemas.openxmlformats.org/officeDocument/2006/relationships/hyperlink" Target="https://imagen.research.google/" TargetMode="External"/><Relationship Id="rId4" Type="http://schemas.openxmlformats.org/officeDocument/2006/relationships/hyperlink" Target="https://parti.research.google/"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15.jpg"/><Relationship Id="rId4" Type="http://schemas.openxmlformats.org/officeDocument/2006/relationships/hyperlink" Target="https://arxiv.org/pdf/2010.11929.pdf"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hyperlink" Target="https://arxiv.org/abs/2302.14045" TargetMode="External"/><Relationship Id="rId4" Type="http://schemas.openxmlformats.org/officeDocument/2006/relationships/hyperlink" Target="https://palm-e.github.io/" TargetMode="External"/><Relationship Id="rId5" Type="http://schemas.openxmlformats.org/officeDocument/2006/relationships/hyperlink" Target="https://cdn.openai.com/papers/gpt-4.pdf"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9.xml"/><Relationship Id="rId3" Type="http://schemas.openxmlformats.org/officeDocument/2006/relationships/hyperlink" Target="https://arxiv.org/abs/2302.14045" TargetMode="Externa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hyperlink" Target="https://arxiv.org/abs/2208.07339" TargetMode="External"/><Relationship Id="rId4" Type="http://schemas.openxmlformats.org/officeDocument/2006/relationships/hyperlink" Target="https://arxiv.org/abs/2211.17192" TargetMode="External"/><Relationship Id="rId5" Type="http://schemas.openxmlformats.org/officeDocument/2006/relationships/hyperlink" Target="https://pytorch.org/blog/flash-decoding/"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0.xml"/><Relationship Id="rId3" Type="http://schemas.openxmlformats.org/officeDocument/2006/relationships/hyperlink" Target="https://arxiv.org/abs/2302.14045" TargetMode="External"/><Relationship Id="rId4" Type="http://schemas.openxmlformats.org/officeDocument/2006/relationships/image" Target="../media/image2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1.xml"/><Relationship Id="rId3" Type="http://schemas.openxmlformats.org/officeDocument/2006/relationships/hyperlink" Target="https://palm-e.github.io/assets/palm-e.pdf" TargetMode="External"/><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hyperlink" Target="https://cdn.openai.com/papers/gpt-4.pdf"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hyperlink" Target="https://arxiv.org/pdf/2103.00020.pdf" TargetMode="External"/><Relationship Id="rId4" Type="http://schemas.openxmlformats.org/officeDocument/2006/relationships/image" Target="../media/image1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hyperlink" Target="https://arxiv.org/pdf/2103.00020.pdf" TargetMode="External"/><Relationship Id="rId4" Type="http://schemas.openxmlformats.org/officeDocument/2006/relationships/image" Target="../media/image2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26.png"/><Relationship Id="rId4" Type="http://schemas.openxmlformats.org/officeDocument/2006/relationships/hyperlink" Target="https://lilianweng.github.io/posts/2021-07-11-diffusion-models/"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26.png"/><Relationship Id="rId4" Type="http://schemas.openxmlformats.org/officeDocument/2006/relationships/hyperlink" Target="https://arxiv.org/pdf/2006.11239.pdf" TargetMode="External"/><Relationship Id="rId5" Type="http://schemas.openxmlformats.org/officeDocument/2006/relationships/hyperlink" Target="https://lilianweng.github.io/posts/2021-07-11-diffusion-models/" TargetMode="External"/><Relationship Id="rId6" Type="http://schemas.openxmlformats.org/officeDocument/2006/relationships/image" Target="../media/image2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26.png"/><Relationship Id="rId4" Type="http://schemas.openxmlformats.org/officeDocument/2006/relationships/hyperlink" Target="https://arxiv.org/pdf/2006.11239.pdf" TargetMode="External"/><Relationship Id="rId5" Type="http://schemas.openxmlformats.org/officeDocument/2006/relationships/hyperlink" Target="https://lilianweng.github.io/posts/2021-07-11-diffusion-models/" TargetMode="External"/><Relationship Id="rId6" Type="http://schemas.openxmlformats.org/officeDocument/2006/relationships/image" Target="../media/image2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28.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27.png"/><Relationship Id="rId4" Type="http://schemas.openxmlformats.org/officeDocument/2006/relationships/hyperlink" Target="https://arxiv.org/pdf/2006.11239.pdf" TargetMode="External"/><Relationship Id="rId5" Type="http://schemas.openxmlformats.org/officeDocument/2006/relationships/hyperlink" Target="https://arxiv.org/pdf/2112.10741.pdf"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30.png"/><Relationship Id="rId4" Type="http://schemas.openxmlformats.org/officeDocument/2006/relationships/image" Target="../media/image2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hyperlink" Target="https://github.com/datasci-w266/2024-spring-main/blob/master/materials/model_analysis/more_bert_tasks_and_model_analysis.ipynb"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4"/>
          <p:cNvSpPr txBox="1"/>
          <p:nvPr>
            <p:ph type="ctrTitle"/>
          </p:nvPr>
        </p:nvSpPr>
        <p:spPr>
          <a:xfrm>
            <a:off x="685800" y="1371600"/>
            <a:ext cx="7772400" cy="675600"/>
          </a:xfrm>
          <a:prstGeom prst="rect">
            <a:avLst/>
          </a:prstGeom>
          <a:noFill/>
          <a:ln>
            <a:noFill/>
          </a:ln>
        </p:spPr>
        <p:txBody>
          <a:bodyPr anchorCtr="0" anchor="b" bIns="34275" lIns="68575" spcFirstLastPara="1" rIns="68575" wrap="square" tIns="34275">
            <a:noAutofit/>
          </a:bodyPr>
          <a:lstStyle/>
          <a:p>
            <a:pPr indent="0" lvl="0" marL="0" rtl="0" algn="l">
              <a:spcBef>
                <a:spcPts val="0"/>
              </a:spcBef>
              <a:spcAft>
                <a:spcPts val="0"/>
              </a:spcAft>
              <a:buClr>
                <a:schemeClr val="dk1"/>
              </a:buClr>
              <a:buSzPts val="3300"/>
              <a:buFont typeface="Arial"/>
              <a:buNone/>
            </a:pPr>
            <a:r>
              <a:rPr lang="en"/>
              <a:t>266 Natural Language Processing</a:t>
            </a:r>
            <a:endParaRPr/>
          </a:p>
        </p:txBody>
      </p:sp>
      <p:sp>
        <p:nvSpPr>
          <p:cNvPr id="99" name="Google Shape;99;p24"/>
          <p:cNvSpPr txBox="1"/>
          <p:nvPr>
            <p:ph idx="1" type="subTitle"/>
          </p:nvPr>
        </p:nvSpPr>
        <p:spPr>
          <a:xfrm>
            <a:off x="685800" y="2171700"/>
            <a:ext cx="7772400" cy="13146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2400"/>
              <a:buNone/>
            </a:pPr>
            <a:r>
              <a:rPr lang="en"/>
              <a:t>Week 11: Multimodality in NLP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3"/>
          <p:cNvSpPr txBox="1"/>
          <p:nvPr>
            <p:ph type="title"/>
          </p:nvPr>
        </p:nvSpPr>
        <p:spPr>
          <a:xfrm>
            <a:off x="722313" y="3305176"/>
            <a:ext cx="7772400" cy="10215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Image Captioning</a:t>
            </a:r>
            <a:endParaRPr/>
          </a:p>
        </p:txBody>
      </p:sp>
      <p:sp>
        <p:nvSpPr>
          <p:cNvPr id="154" name="Google Shape;154;p33"/>
          <p:cNvSpPr txBox="1"/>
          <p:nvPr>
            <p:ph idx="1" type="body"/>
          </p:nvPr>
        </p:nvSpPr>
        <p:spPr>
          <a:xfrm>
            <a:off x="722313" y="2180035"/>
            <a:ext cx="7772400" cy="1125300"/>
          </a:xfrm>
          <a:prstGeom prst="rect">
            <a:avLst/>
          </a:prstGeom>
        </p:spPr>
        <p:txBody>
          <a:bodyPr anchorCtr="0" anchor="b" bIns="34275" lIns="68575" spcFirstLastPara="1" rIns="68575" wrap="square" tIns="34275">
            <a:noAutofit/>
          </a:bodyPr>
          <a:lstStyle/>
          <a:p>
            <a:pPr indent="0" lvl="0" marL="0" rtl="0" algn="l">
              <a:spcBef>
                <a:spcPts val="500"/>
              </a:spcBef>
              <a:spcAft>
                <a:spcPts val="0"/>
              </a:spcAft>
              <a:buClr>
                <a:schemeClr val="dk1"/>
              </a:buClr>
              <a:buSzPts val="1100"/>
              <a:buFont typeface="Arial"/>
              <a:buNone/>
            </a:pPr>
            <a:r>
              <a:rPr lang="en"/>
              <a:t>Multimodality in NLP</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4"/>
          <p:cNvSpPr txBox="1"/>
          <p:nvPr>
            <p:ph type="title"/>
          </p:nvPr>
        </p:nvSpPr>
        <p:spPr>
          <a:xfrm>
            <a:off x="465450" y="281000"/>
            <a:ext cx="6049800" cy="6432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3300"/>
              <a:buFont typeface="Arial"/>
              <a:buNone/>
            </a:pPr>
            <a:r>
              <a:rPr lang="en"/>
              <a:t>Approach 1: Show and Tell</a:t>
            </a:r>
            <a:endParaRPr/>
          </a:p>
        </p:txBody>
      </p:sp>
      <p:sp>
        <p:nvSpPr>
          <p:cNvPr id="160" name="Google Shape;160;p34"/>
          <p:cNvSpPr txBox="1"/>
          <p:nvPr/>
        </p:nvSpPr>
        <p:spPr>
          <a:xfrm>
            <a:off x="2144369" y="3730468"/>
            <a:ext cx="1554900" cy="346200"/>
          </a:xfrm>
          <a:prstGeom prst="rect">
            <a:avLst/>
          </a:prstGeom>
          <a:noFill/>
          <a:ln>
            <a:noFill/>
          </a:ln>
        </p:spPr>
        <p:txBody>
          <a:bodyPr anchorCtr="0" anchor="t" bIns="68575" lIns="68575" spcFirstLastPara="1" rIns="68575" wrap="square" tIns="68575">
            <a:noAutofit/>
          </a:bodyPr>
          <a:lstStyle/>
          <a:p>
            <a:pPr indent="0" lvl="0" marL="0" marR="0" rtl="0" algn="l">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Final hidden layer</a:t>
            </a:r>
            <a:endParaRPr b="0" i="0" sz="1400" u="none" cap="none" strike="noStrike">
              <a:solidFill>
                <a:srgbClr val="000000"/>
              </a:solidFill>
              <a:latin typeface="Arial"/>
              <a:ea typeface="Arial"/>
              <a:cs typeface="Arial"/>
              <a:sym typeface="Arial"/>
            </a:endParaRPr>
          </a:p>
        </p:txBody>
      </p:sp>
      <p:cxnSp>
        <p:nvCxnSpPr>
          <p:cNvPr id="161" name="Google Shape;161;p34"/>
          <p:cNvCxnSpPr/>
          <p:nvPr/>
        </p:nvCxnSpPr>
        <p:spPr>
          <a:xfrm rot="10800000">
            <a:off x="2146296" y="3623383"/>
            <a:ext cx="0" cy="560400"/>
          </a:xfrm>
          <a:prstGeom prst="straightConnector1">
            <a:avLst/>
          </a:prstGeom>
          <a:noFill/>
          <a:ln cap="flat" cmpd="sng" w="12700">
            <a:solidFill>
              <a:srgbClr val="000000"/>
            </a:solidFill>
            <a:prstDash val="solid"/>
            <a:round/>
            <a:headEnd len="sm" w="sm" type="none"/>
            <a:tailEnd len="med" w="med" type="none"/>
          </a:ln>
        </p:spPr>
      </p:cxnSp>
      <p:sp>
        <p:nvSpPr>
          <p:cNvPr id="162" name="Google Shape;162;p34"/>
          <p:cNvSpPr/>
          <p:nvPr/>
        </p:nvSpPr>
        <p:spPr>
          <a:xfrm>
            <a:off x="582982" y="4183782"/>
            <a:ext cx="3126600" cy="426300"/>
          </a:xfrm>
          <a:prstGeom prst="rect">
            <a:avLst/>
          </a:prstGeom>
          <a:solidFill>
            <a:srgbClr val="DDD5C7"/>
          </a:solidFill>
          <a:ln>
            <a:noFill/>
          </a:ln>
        </p:spPr>
        <p:txBody>
          <a:bodyPr anchorCtr="0" anchor="ctr" bIns="68575" lIns="68575" spcFirstLastPara="1" rIns="68575" wrap="square" tIns="68575">
            <a:noAutofit/>
          </a:bodyPr>
          <a:lstStyle/>
          <a:p>
            <a:pPr indent="0" lvl="0" marL="0" marR="0" rtl="0" algn="ctr">
              <a:spcBef>
                <a:spcPts val="0"/>
              </a:spcBef>
              <a:spcAft>
                <a:spcPts val="0"/>
              </a:spcAft>
              <a:buClr>
                <a:srgbClr val="000000"/>
              </a:buClr>
              <a:buSzPts val="1400"/>
              <a:buFont typeface="Arial"/>
              <a:buNone/>
            </a:pPr>
            <a:r>
              <a:rPr lang="en" sz="1400"/>
              <a:t>Convolutional NN over an image</a:t>
            </a:r>
            <a:endParaRPr sz="1100"/>
          </a:p>
        </p:txBody>
      </p:sp>
      <p:sp>
        <p:nvSpPr>
          <p:cNvPr id="163" name="Google Shape;163;p34"/>
          <p:cNvSpPr txBox="1"/>
          <p:nvPr/>
        </p:nvSpPr>
        <p:spPr>
          <a:xfrm>
            <a:off x="1085850" y="4720590"/>
            <a:ext cx="7601100" cy="346200"/>
          </a:xfrm>
          <a:prstGeom prst="rect">
            <a:avLst/>
          </a:prstGeom>
          <a:noFill/>
          <a:ln>
            <a:noFill/>
          </a:ln>
        </p:spPr>
        <p:txBody>
          <a:bodyPr anchorCtr="0" anchor="b" bIns="34275" lIns="68575" spcFirstLastPara="1" rIns="68575" wrap="square" tIns="34275">
            <a:noAutofit/>
          </a:bodyPr>
          <a:lstStyle/>
          <a:p>
            <a:pPr indent="0" lvl="0" marL="0" marR="0" rtl="0" algn="r">
              <a:spcBef>
                <a:spcPts val="0"/>
              </a:spcBef>
              <a:spcAft>
                <a:spcPts val="0"/>
              </a:spcAft>
              <a:buNone/>
            </a:pPr>
            <a:r>
              <a:rPr lang="en" sz="900">
                <a:solidFill>
                  <a:srgbClr val="6C6C6C"/>
                </a:solidFill>
              </a:rPr>
              <a:t>Show and Tell: A Neural Image Caption Generator (</a:t>
            </a:r>
            <a:r>
              <a:rPr lang="en" sz="900" u="sng">
                <a:solidFill>
                  <a:schemeClr val="hlink"/>
                </a:solidFill>
                <a:hlinkClick r:id="rId3"/>
              </a:rPr>
              <a:t>https://arxiv.org/pdf/1411.4555.pdf</a:t>
            </a:r>
            <a:r>
              <a:rPr lang="en" sz="900">
                <a:solidFill>
                  <a:srgbClr val="6C6C6C"/>
                </a:solidFill>
              </a:rPr>
              <a:t>)</a:t>
            </a:r>
            <a:endParaRPr sz="1100"/>
          </a:p>
        </p:txBody>
      </p:sp>
      <p:sp>
        <p:nvSpPr>
          <p:cNvPr id="164" name="Google Shape;164;p34"/>
          <p:cNvSpPr txBox="1"/>
          <p:nvPr>
            <p:ph idx="1" type="body"/>
          </p:nvPr>
        </p:nvSpPr>
        <p:spPr>
          <a:xfrm>
            <a:off x="4714331" y="1200150"/>
            <a:ext cx="3972300" cy="33945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b="1" sz="1400"/>
          </a:p>
          <a:p>
            <a:pPr indent="-254000" lvl="0" marL="342900" rtl="0" algn="l">
              <a:spcBef>
                <a:spcPts val="0"/>
              </a:spcBef>
              <a:spcAft>
                <a:spcPts val="0"/>
              </a:spcAft>
              <a:buSzPts val="1400"/>
              <a:buChar char="●"/>
            </a:pPr>
            <a:r>
              <a:rPr lang="en" sz="1400"/>
              <a:t>Train a state of the art image classifier</a:t>
            </a:r>
            <a:endParaRPr sz="1400"/>
          </a:p>
          <a:p>
            <a:pPr indent="-254000" lvl="0" marL="342900" rtl="0" algn="l">
              <a:spcBef>
                <a:spcPts val="0"/>
              </a:spcBef>
              <a:spcAft>
                <a:spcPts val="0"/>
              </a:spcAft>
              <a:buSzPts val="1400"/>
              <a:buChar char="●"/>
            </a:pPr>
            <a:r>
              <a:rPr lang="en" sz="1400"/>
              <a:t>Remove the classification head</a:t>
            </a:r>
            <a:endParaRPr sz="1400"/>
          </a:p>
          <a:p>
            <a:pPr indent="-254000" lvl="0" marL="342900" rtl="0" algn="l">
              <a:spcBef>
                <a:spcPts val="0"/>
              </a:spcBef>
              <a:spcAft>
                <a:spcPts val="0"/>
              </a:spcAft>
              <a:buSzPts val="1400"/>
              <a:buChar char="●"/>
            </a:pPr>
            <a:r>
              <a:rPr lang="en" sz="1400"/>
              <a:t>Append a LSTM, connecting the CNN representation to the input state vector </a:t>
            </a:r>
            <a:endParaRPr sz="1400"/>
          </a:p>
          <a:p>
            <a:pPr indent="-254000" lvl="0" marL="342900" rtl="0" algn="l">
              <a:spcBef>
                <a:spcPts val="0"/>
              </a:spcBef>
              <a:spcAft>
                <a:spcPts val="0"/>
              </a:spcAft>
              <a:buSzPts val="1400"/>
              <a:buChar char="●"/>
            </a:pPr>
            <a:r>
              <a:rPr lang="en" sz="1400"/>
              <a:t>Holding the CNN parameters fixed, train the LSTM to predict the correct sequence of words</a:t>
            </a:r>
            <a:endParaRPr sz="1400"/>
          </a:p>
        </p:txBody>
      </p:sp>
      <p:sp>
        <p:nvSpPr>
          <p:cNvPr id="165" name="Google Shape;165;p34"/>
          <p:cNvSpPr/>
          <p:nvPr/>
        </p:nvSpPr>
        <p:spPr>
          <a:xfrm>
            <a:off x="1341431" y="1614094"/>
            <a:ext cx="591000" cy="560400"/>
          </a:xfrm>
          <a:prstGeom prst="rect">
            <a:avLst/>
          </a:prstGeom>
          <a:solidFill>
            <a:srgbClr val="DDD5C7"/>
          </a:solidFill>
          <a:ln>
            <a:noFill/>
          </a:ln>
        </p:spPr>
        <p:txBody>
          <a:bodyPr anchorCtr="0" anchor="ctr" bIns="68575" lIns="68575" spcFirstLastPara="1" rIns="68575" wrap="square" tIns="68575">
            <a:noAutofit/>
          </a:bodyPr>
          <a:lstStyle/>
          <a:p>
            <a:pPr indent="0" lvl="0" marL="0" marR="0" rtl="0" algn="ctr">
              <a:spcBef>
                <a:spcPts val="0"/>
              </a:spcBef>
              <a:spcAft>
                <a:spcPts val="0"/>
              </a:spcAft>
              <a:buClr>
                <a:srgbClr val="000000"/>
              </a:buClr>
              <a:buSzPts val="1400"/>
              <a:buFont typeface="Arial"/>
              <a:buNone/>
            </a:pPr>
            <a:r>
              <a:rPr lang="en" sz="1400"/>
              <a:t>Cell</a:t>
            </a:r>
            <a:endParaRPr sz="1100"/>
          </a:p>
        </p:txBody>
      </p:sp>
      <p:sp>
        <p:nvSpPr>
          <p:cNvPr id="166" name="Google Shape;166;p34"/>
          <p:cNvSpPr/>
          <p:nvPr/>
        </p:nvSpPr>
        <p:spPr>
          <a:xfrm>
            <a:off x="2146294" y="1614094"/>
            <a:ext cx="591000" cy="560400"/>
          </a:xfrm>
          <a:prstGeom prst="rect">
            <a:avLst/>
          </a:prstGeom>
          <a:solidFill>
            <a:srgbClr val="DDD5C7"/>
          </a:solidFill>
          <a:ln>
            <a:noFill/>
          </a:ln>
        </p:spPr>
        <p:txBody>
          <a:bodyPr anchorCtr="0" anchor="ctr" bIns="68575" lIns="68575" spcFirstLastPara="1" rIns="68575" wrap="square" tIns="68575">
            <a:noAutofit/>
          </a:bodyPr>
          <a:lstStyle/>
          <a:p>
            <a:pPr indent="0" lvl="0" marL="0" marR="0" rtl="0" algn="ctr">
              <a:spcBef>
                <a:spcPts val="0"/>
              </a:spcBef>
              <a:spcAft>
                <a:spcPts val="0"/>
              </a:spcAft>
              <a:buClr>
                <a:srgbClr val="000000"/>
              </a:buClr>
              <a:buSzPts val="1400"/>
              <a:buFont typeface="Arial"/>
              <a:buNone/>
            </a:pPr>
            <a:r>
              <a:rPr lang="en" sz="1400"/>
              <a:t>Cell</a:t>
            </a:r>
            <a:endParaRPr sz="1100"/>
          </a:p>
        </p:txBody>
      </p:sp>
      <p:sp>
        <p:nvSpPr>
          <p:cNvPr id="167" name="Google Shape;167;p34"/>
          <p:cNvSpPr/>
          <p:nvPr/>
        </p:nvSpPr>
        <p:spPr>
          <a:xfrm>
            <a:off x="2951156" y="1614094"/>
            <a:ext cx="591000" cy="560400"/>
          </a:xfrm>
          <a:prstGeom prst="rect">
            <a:avLst/>
          </a:prstGeom>
          <a:solidFill>
            <a:srgbClr val="DDD5C7"/>
          </a:solidFill>
          <a:ln>
            <a:noFill/>
          </a:ln>
        </p:spPr>
        <p:txBody>
          <a:bodyPr anchorCtr="0" anchor="ctr" bIns="68575" lIns="68575" spcFirstLastPara="1" rIns="68575" wrap="square" tIns="68575">
            <a:noAutofit/>
          </a:bodyPr>
          <a:lstStyle/>
          <a:p>
            <a:pPr indent="0" lvl="0" marL="0" marR="0" rtl="0" algn="ctr">
              <a:spcBef>
                <a:spcPts val="0"/>
              </a:spcBef>
              <a:spcAft>
                <a:spcPts val="0"/>
              </a:spcAft>
              <a:buClr>
                <a:srgbClr val="000000"/>
              </a:buClr>
              <a:buSzPts val="1400"/>
              <a:buFont typeface="Arial"/>
              <a:buNone/>
            </a:pPr>
            <a:r>
              <a:rPr lang="en" sz="1400"/>
              <a:t>Cell</a:t>
            </a:r>
            <a:endParaRPr sz="1100"/>
          </a:p>
        </p:txBody>
      </p:sp>
      <p:cxnSp>
        <p:nvCxnSpPr>
          <p:cNvPr id="168" name="Google Shape;168;p34"/>
          <p:cNvCxnSpPr>
            <a:stCxn id="165" idx="3"/>
            <a:endCxn id="166" idx="1"/>
          </p:cNvCxnSpPr>
          <p:nvPr/>
        </p:nvCxnSpPr>
        <p:spPr>
          <a:xfrm>
            <a:off x="1932431" y="1894294"/>
            <a:ext cx="213900" cy="0"/>
          </a:xfrm>
          <a:prstGeom prst="straightConnector1">
            <a:avLst/>
          </a:prstGeom>
          <a:noFill/>
          <a:ln cap="flat" cmpd="sng" w="9525">
            <a:solidFill>
              <a:schemeClr val="dk2"/>
            </a:solidFill>
            <a:prstDash val="solid"/>
            <a:round/>
            <a:headEnd len="med" w="med" type="none"/>
            <a:tailEnd len="med" w="med" type="triangle"/>
          </a:ln>
        </p:spPr>
      </p:cxnSp>
      <p:cxnSp>
        <p:nvCxnSpPr>
          <p:cNvPr id="169" name="Google Shape;169;p34"/>
          <p:cNvCxnSpPr>
            <a:stCxn id="166" idx="3"/>
            <a:endCxn id="167" idx="1"/>
          </p:cNvCxnSpPr>
          <p:nvPr/>
        </p:nvCxnSpPr>
        <p:spPr>
          <a:xfrm>
            <a:off x="2737294" y="1894294"/>
            <a:ext cx="213900" cy="0"/>
          </a:xfrm>
          <a:prstGeom prst="straightConnector1">
            <a:avLst/>
          </a:prstGeom>
          <a:noFill/>
          <a:ln cap="flat" cmpd="sng" w="9525">
            <a:solidFill>
              <a:schemeClr val="dk2"/>
            </a:solidFill>
            <a:prstDash val="solid"/>
            <a:round/>
            <a:headEnd len="med" w="med" type="none"/>
            <a:tailEnd len="med" w="med" type="triangle"/>
          </a:ln>
        </p:spPr>
      </p:cxnSp>
      <p:sp>
        <p:nvSpPr>
          <p:cNvPr id="170" name="Google Shape;170;p34"/>
          <p:cNvSpPr txBox="1"/>
          <p:nvPr/>
        </p:nvSpPr>
        <p:spPr>
          <a:xfrm>
            <a:off x="1377563" y="2170950"/>
            <a:ext cx="497700" cy="3078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1100"/>
              <a:t>&lt;s&gt;</a:t>
            </a:r>
            <a:endParaRPr sz="1100"/>
          </a:p>
        </p:txBody>
      </p:sp>
      <p:sp>
        <p:nvSpPr>
          <p:cNvPr id="171" name="Google Shape;171;p34"/>
          <p:cNvSpPr txBox="1"/>
          <p:nvPr/>
        </p:nvSpPr>
        <p:spPr>
          <a:xfrm>
            <a:off x="2177663" y="2170950"/>
            <a:ext cx="497700" cy="3078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1100"/>
              <a:t>a</a:t>
            </a:r>
            <a:endParaRPr sz="1100"/>
          </a:p>
        </p:txBody>
      </p:sp>
      <p:sp>
        <p:nvSpPr>
          <p:cNvPr id="172" name="Google Shape;172;p34"/>
          <p:cNvSpPr txBox="1"/>
          <p:nvPr/>
        </p:nvSpPr>
        <p:spPr>
          <a:xfrm>
            <a:off x="2977763" y="2170950"/>
            <a:ext cx="497700" cy="3078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1100"/>
              <a:t>bike</a:t>
            </a:r>
            <a:endParaRPr sz="1100"/>
          </a:p>
        </p:txBody>
      </p:sp>
      <p:sp>
        <p:nvSpPr>
          <p:cNvPr id="173" name="Google Shape;173;p34"/>
          <p:cNvSpPr txBox="1"/>
          <p:nvPr/>
        </p:nvSpPr>
        <p:spPr>
          <a:xfrm>
            <a:off x="1377563" y="1313700"/>
            <a:ext cx="497700" cy="3078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1100"/>
              <a:t>a</a:t>
            </a:r>
            <a:endParaRPr sz="1100"/>
          </a:p>
        </p:txBody>
      </p:sp>
      <p:sp>
        <p:nvSpPr>
          <p:cNvPr id="174" name="Google Shape;174;p34"/>
          <p:cNvSpPr txBox="1"/>
          <p:nvPr/>
        </p:nvSpPr>
        <p:spPr>
          <a:xfrm>
            <a:off x="2177663" y="1313700"/>
            <a:ext cx="497700" cy="3078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1100"/>
              <a:t>bike</a:t>
            </a:r>
            <a:endParaRPr sz="1100"/>
          </a:p>
        </p:txBody>
      </p:sp>
      <p:sp>
        <p:nvSpPr>
          <p:cNvPr id="175" name="Google Shape;175;p34"/>
          <p:cNvSpPr txBox="1"/>
          <p:nvPr/>
        </p:nvSpPr>
        <p:spPr>
          <a:xfrm>
            <a:off x="2977763" y="1313700"/>
            <a:ext cx="497700" cy="3078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1100"/>
              <a:t>&lt;e&gt;</a:t>
            </a:r>
            <a:endParaRPr sz="1100"/>
          </a:p>
        </p:txBody>
      </p:sp>
      <p:cxnSp>
        <p:nvCxnSpPr>
          <p:cNvPr id="176" name="Google Shape;176;p34"/>
          <p:cNvCxnSpPr>
            <a:endCxn id="177" idx="2"/>
          </p:cNvCxnSpPr>
          <p:nvPr/>
        </p:nvCxnSpPr>
        <p:spPr>
          <a:xfrm rot="10800000">
            <a:off x="832069" y="2174494"/>
            <a:ext cx="1315200" cy="1456200"/>
          </a:xfrm>
          <a:prstGeom prst="straightConnector1">
            <a:avLst/>
          </a:prstGeom>
          <a:noFill/>
          <a:ln cap="flat" cmpd="sng" w="9525">
            <a:solidFill>
              <a:schemeClr val="dk2"/>
            </a:solidFill>
            <a:prstDash val="solid"/>
            <a:round/>
            <a:headEnd len="med" w="med" type="none"/>
            <a:tailEnd len="med" w="med" type="triangle"/>
          </a:ln>
        </p:spPr>
      </p:cxnSp>
      <p:sp>
        <p:nvSpPr>
          <p:cNvPr id="177" name="Google Shape;177;p34"/>
          <p:cNvSpPr/>
          <p:nvPr/>
        </p:nvSpPr>
        <p:spPr>
          <a:xfrm>
            <a:off x="536569" y="1614094"/>
            <a:ext cx="591000" cy="560400"/>
          </a:xfrm>
          <a:prstGeom prst="rect">
            <a:avLst/>
          </a:prstGeom>
          <a:solidFill>
            <a:srgbClr val="DDD5C7"/>
          </a:solidFill>
          <a:ln>
            <a:noFill/>
          </a:ln>
        </p:spPr>
        <p:txBody>
          <a:bodyPr anchorCtr="0" anchor="ctr" bIns="68575" lIns="68575" spcFirstLastPara="1" rIns="68575" wrap="square" tIns="68575">
            <a:noAutofit/>
          </a:bodyPr>
          <a:lstStyle/>
          <a:p>
            <a:pPr indent="0" lvl="0" marL="0" marR="0" rtl="0" algn="ctr">
              <a:spcBef>
                <a:spcPts val="0"/>
              </a:spcBef>
              <a:spcAft>
                <a:spcPts val="0"/>
              </a:spcAft>
              <a:buClr>
                <a:srgbClr val="000000"/>
              </a:buClr>
              <a:buSzPts val="1400"/>
              <a:buFont typeface="Arial"/>
              <a:buNone/>
            </a:pPr>
            <a:r>
              <a:rPr lang="en" sz="1400"/>
              <a:t>Cell</a:t>
            </a:r>
            <a:endParaRPr sz="1100"/>
          </a:p>
        </p:txBody>
      </p:sp>
      <p:cxnSp>
        <p:nvCxnSpPr>
          <p:cNvPr id="178" name="Google Shape;178;p34"/>
          <p:cNvCxnSpPr/>
          <p:nvPr/>
        </p:nvCxnSpPr>
        <p:spPr>
          <a:xfrm>
            <a:off x="1127644" y="1894331"/>
            <a:ext cx="213900" cy="0"/>
          </a:xfrm>
          <a:prstGeom prst="straightConnector1">
            <a:avLst/>
          </a:prstGeom>
          <a:noFill/>
          <a:ln cap="flat" cmpd="sng" w="9525">
            <a:solidFill>
              <a:schemeClr val="dk2"/>
            </a:solidFill>
            <a:prstDash val="solid"/>
            <a:round/>
            <a:headEnd len="med" w="med" type="none"/>
            <a:tailEnd len="med" w="med" type="triangle"/>
          </a:ln>
        </p:spPr>
      </p:cxnSp>
      <p:sp>
        <p:nvSpPr>
          <p:cNvPr id="179" name="Google Shape;179;p34"/>
          <p:cNvSpPr txBox="1"/>
          <p:nvPr/>
        </p:nvSpPr>
        <p:spPr>
          <a:xfrm>
            <a:off x="4859500" y="2964750"/>
            <a:ext cx="3972300" cy="1908600"/>
          </a:xfrm>
          <a:prstGeom prst="rect">
            <a:avLst/>
          </a:prstGeom>
          <a:noFill/>
          <a:ln cap="flat" cmpd="sng" w="9525">
            <a:solidFill>
              <a:srgbClr val="F4CCCC"/>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l">
              <a:spcBef>
                <a:spcPts val="0"/>
              </a:spcBef>
              <a:spcAft>
                <a:spcPts val="0"/>
              </a:spcAft>
              <a:buClr>
                <a:srgbClr val="FF0000"/>
              </a:buClr>
              <a:buSzPts val="1400"/>
              <a:buChar char="-"/>
            </a:pPr>
            <a:r>
              <a:rPr lang="en">
                <a:solidFill>
                  <a:srgbClr val="FF0000"/>
                </a:solidFill>
              </a:rPr>
              <a:t>Why start with a image classifier trained on imagenet instead of just training the whole model end to end?</a:t>
            </a:r>
            <a:endParaRPr>
              <a:solidFill>
                <a:srgbClr val="FF0000"/>
              </a:solidFill>
            </a:endParaRPr>
          </a:p>
          <a:p>
            <a:pPr indent="-317500" lvl="0" marL="457200" rtl="0" algn="l">
              <a:spcBef>
                <a:spcPts val="0"/>
              </a:spcBef>
              <a:spcAft>
                <a:spcPts val="0"/>
              </a:spcAft>
              <a:buClr>
                <a:srgbClr val="FF0000"/>
              </a:buClr>
              <a:buSzPts val="1400"/>
              <a:buChar char="-"/>
            </a:pPr>
            <a:r>
              <a:rPr lang="en">
                <a:solidFill>
                  <a:srgbClr val="FF0000"/>
                </a:solidFill>
              </a:rPr>
              <a:t>Why hold the CNN parameters fixed?</a:t>
            </a:r>
            <a:endParaRPr>
              <a:solidFill>
                <a:srgbClr val="FF0000"/>
              </a:solidFill>
            </a:endParaRPr>
          </a:p>
          <a:p>
            <a:pPr indent="-317500" lvl="0" marL="457200" rtl="0" algn="l">
              <a:spcBef>
                <a:spcPts val="0"/>
              </a:spcBef>
              <a:spcAft>
                <a:spcPts val="0"/>
              </a:spcAft>
              <a:buClr>
                <a:srgbClr val="FF0000"/>
              </a:buClr>
              <a:buSzPts val="1400"/>
              <a:buChar char="-"/>
            </a:pPr>
            <a:r>
              <a:rPr lang="en">
                <a:solidFill>
                  <a:srgbClr val="FF0000"/>
                </a:solidFill>
              </a:rPr>
              <a:t>Beam search dramatically improves the quality of generated text.  When the beam width is 1, what is this equivalent to?  What about if the beam width is infinite?</a:t>
            </a:r>
            <a:endParaRPr>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5"/>
          <p:cNvSpPr txBox="1"/>
          <p:nvPr>
            <p:ph type="title"/>
          </p:nvPr>
        </p:nvSpPr>
        <p:spPr>
          <a:xfrm>
            <a:off x="473325" y="281000"/>
            <a:ext cx="8046600" cy="6432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3300"/>
              <a:buFont typeface="Arial"/>
              <a:buNone/>
            </a:pPr>
            <a:r>
              <a:rPr lang="en"/>
              <a:t>Approach 2: Show, Attend and Tell</a:t>
            </a:r>
            <a:endParaRPr/>
          </a:p>
        </p:txBody>
      </p:sp>
      <p:sp>
        <p:nvSpPr>
          <p:cNvPr id="185" name="Google Shape;185;p35"/>
          <p:cNvSpPr/>
          <p:nvPr/>
        </p:nvSpPr>
        <p:spPr>
          <a:xfrm>
            <a:off x="582975" y="3322330"/>
            <a:ext cx="3126600" cy="1272300"/>
          </a:xfrm>
          <a:prstGeom prst="rect">
            <a:avLst/>
          </a:prstGeom>
          <a:solidFill>
            <a:srgbClr val="DDD5C7"/>
          </a:solidFill>
          <a:ln>
            <a:noFill/>
          </a:ln>
        </p:spPr>
        <p:txBody>
          <a:bodyPr anchorCtr="0" anchor="t" bIns="68575" lIns="68575" spcFirstLastPara="1" rIns="68575" wrap="square" tIns="68575">
            <a:noAutofit/>
          </a:bodyPr>
          <a:lstStyle/>
          <a:p>
            <a:pPr indent="0" lvl="0" marL="0" marR="0" rtl="0" algn="ctr">
              <a:spcBef>
                <a:spcPts val="0"/>
              </a:spcBef>
              <a:spcAft>
                <a:spcPts val="0"/>
              </a:spcAft>
              <a:buClr>
                <a:srgbClr val="000000"/>
              </a:buClr>
              <a:buSzPts val="1400"/>
              <a:buFont typeface="Arial"/>
              <a:buNone/>
            </a:pPr>
            <a:r>
              <a:rPr lang="en" sz="1400"/>
              <a:t>Convolutional NN over an image</a:t>
            </a:r>
            <a:endParaRPr sz="1100"/>
          </a:p>
        </p:txBody>
      </p:sp>
      <p:sp>
        <p:nvSpPr>
          <p:cNvPr id="186" name="Google Shape;186;p35"/>
          <p:cNvSpPr txBox="1"/>
          <p:nvPr/>
        </p:nvSpPr>
        <p:spPr>
          <a:xfrm>
            <a:off x="1085850" y="4720590"/>
            <a:ext cx="7601100" cy="346200"/>
          </a:xfrm>
          <a:prstGeom prst="rect">
            <a:avLst/>
          </a:prstGeom>
          <a:noFill/>
          <a:ln>
            <a:noFill/>
          </a:ln>
        </p:spPr>
        <p:txBody>
          <a:bodyPr anchorCtr="0" anchor="b" bIns="34275" lIns="68575" spcFirstLastPara="1" rIns="68575" wrap="square" tIns="34275">
            <a:noAutofit/>
          </a:bodyPr>
          <a:lstStyle/>
          <a:p>
            <a:pPr indent="0" lvl="0" marL="0" marR="0" rtl="0" algn="r">
              <a:spcBef>
                <a:spcPts val="0"/>
              </a:spcBef>
              <a:spcAft>
                <a:spcPts val="0"/>
              </a:spcAft>
              <a:buSzPts val="800"/>
              <a:buNone/>
            </a:pPr>
            <a:r>
              <a:rPr lang="en" sz="900">
                <a:solidFill>
                  <a:srgbClr val="6C6C6C"/>
                </a:solidFill>
              </a:rPr>
              <a:t>Show, Attend and Tell: Neural Image Caption Generation with Visual Attention (</a:t>
            </a:r>
            <a:r>
              <a:rPr lang="en" sz="900" u="sng">
                <a:solidFill>
                  <a:schemeClr val="hlink"/>
                </a:solidFill>
                <a:hlinkClick r:id="rId3"/>
              </a:rPr>
              <a:t>https://arxiv.org/pdf/1502.03044.pdf</a:t>
            </a:r>
            <a:r>
              <a:rPr lang="en" sz="900">
                <a:solidFill>
                  <a:srgbClr val="6C6C6C"/>
                </a:solidFill>
              </a:rPr>
              <a:t>)</a:t>
            </a:r>
            <a:endParaRPr sz="900">
              <a:solidFill>
                <a:srgbClr val="6C6C6C"/>
              </a:solidFill>
            </a:endParaRPr>
          </a:p>
        </p:txBody>
      </p:sp>
      <p:sp>
        <p:nvSpPr>
          <p:cNvPr id="187" name="Google Shape;187;p35"/>
          <p:cNvSpPr txBox="1"/>
          <p:nvPr>
            <p:ph idx="1" type="body"/>
          </p:nvPr>
        </p:nvSpPr>
        <p:spPr>
          <a:xfrm>
            <a:off x="4714325" y="2869000"/>
            <a:ext cx="3972300" cy="1725600"/>
          </a:xfrm>
          <a:prstGeom prst="rect">
            <a:avLst/>
          </a:prstGeom>
          <a:noFill/>
          <a:ln cap="flat" cmpd="sng" w="9525">
            <a:solidFill>
              <a:srgbClr val="F4CCCC"/>
            </a:solidFill>
            <a:prstDash val="solid"/>
            <a:round/>
            <a:headEnd len="sm" w="sm" type="none"/>
            <a:tailEnd len="sm" w="sm" type="none"/>
          </a:ln>
        </p:spPr>
        <p:txBody>
          <a:bodyPr anchorCtr="0" anchor="t" bIns="34275" lIns="68575" spcFirstLastPara="1" rIns="68575" wrap="square" tIns="34275">
            <a:noAutofit/>
          </a:bodyPr>
          <a:lstStyle/>
          <a:p>
            <a:pPr indent="-355600" lvl="0" marL="457200" rtl="0" algn="l">
              <a:spcBef>
                <a:spcPts val="0"/>
              </a:spcBef>
              <a:spcAft>
                <a:spcPts val="0"/>
              </a:spcAft>
              <a:buClr>
                <a:srgbClr val="FF0000"/>
              </a:buClr>
              <a:buSzPts val="2000"/>
              <a:buChar char="-"/>
            </a:pPr>
            <a:r>
              <a:rPr lang="en" sz="2000">
                <a:solidFill>
                  <a:srgbClr val="FF0000"/>
                </a:solidFill>
              </a:rPr>
              <a:t>Where do the annotation vectors come from?</a:t>
            </a:r>
            <a:endParaRPr sz="2000">
              <a:solidFill>
                <a:srgbClr val="FF0000"/>
              </a:solidFill>
            </a:endParaRPr>
          </a:p>
          <a:p>
            <a:pPr indent="-355600" lvl="0" marL="457200" rtl="0" algn="l">
              <a:spcBef>
                <a:spcPts val="1000"/>
              </a:spcBef>
              <a:spcAft>
                <a:spcPts val="1000"/>
              </a:spcAft>
              <a:buClr>
                <a:srgbClr val="FF0000"/>
              </a:buClr>
              <a:buSzPts val="2000"/>
              <a:buChar char="-"/>
            </a:pPr>
            <a:r>
              <a:rPr lang="en" sz="2000">
                <a:solidFill>
                  <a:srgbClr val="FF0000"/>
                </a:solidFill>
              </a:rPr>
              <a:t>How do they enable the attention highlighting (e.g. in figure 3 above)?</a:t>
            </a:r>
            <a:endParaRPr sz="2000">
              <a:solidFill>
                <a:srgbClr val="FF0000"/>
              </a:solidFill>
            </a:endParaRPr>
          </a:p>
        </p:txBody>
      </p:sp>
      <p:sp>
        <p:nvSpPr>
          <p:cNvPr id="188" name="Google Shape;188;p35"/>
          <p:cNvSpPr/>
          <p:nvPr/>
        </p:nvSpPr>
        <p:spPr>
          <a:xfrm>
            <a:off x="876704" y="3987244"/>
            <a:ext cx="2539200" cy="346200"/>
          </a:xfrm>
          <a:prstGeom prst="rect">
            <a:avLst/>
          </a:prstGeom>
          <a:solidFill>
            <a:srgbClr val="003252"/>
          </a:solidFill>
          <a:ln>
            <a:noFill/>
          </a:ln>
        </p:spPr>
        <p:txBody>
          <a:bodyPr anchorCtr="0" anchor="ctr" bIns="68575" lIns="68575" spcFirstLastPara="1" rIns="68575" wrap="square" tIns="68575">
            <a:noAutofit/>
          </a:bodyPr>
          <a:lstStyle/>
          <a:p>
            <a:pPr indent="0" lvl="0" marL="0" marR="0" rtl="0" algn="ctr">
              <a:spcBef>
                <a:spcPts val="0"/>
              </a:spcBef>
              <a:spcAft>
                <a:spcPts val="0"/>
              </a:spcAft>
              <a:buClr>
                <a:srgbClr val="000000"/>
              </a:buClr>
              <a:buSzPts val="1400"/>
              <a:buFont typeface="Arial"/>
              <a:buNone/>
            </a:pPr>
            <a:r>
              <a:rPr lang="en" sz="1400">
                <a:solidFill>
                  <a:schemeClr val="lt1"/>
                </a:solidFill>
              </a:rPr>
              <a:t>Layers of Feature Maps</a:t>
            </a:r>
            <a:endParaRPr sz="1100">
              <a:solidFill>
                <a:schemeClr val="lt1"/>
              </a:solidFill>
            </a:endParaRPr>
          </a:p>
        </p:txBody>
      </p:sp>
      <p:cxnSp>
        <p:nvCxnSpPr>
          <p:cNvPr id="189" name="Google Shape;189;p35"/>
          <p:cNvCxnSpPr/>
          <p:nvPr/>
        </p:nvCxnSpPr>
        <p:spPr>
          <a:xfrm rot="10800000">
            <a:off x="2146277" y="2810936"/>
            <a:ext cx="0" cy="1176300"/>
          </a:xfrm>
          <a:prstGeom prst="straightConnector1">
            <a:avLst/>
          </a:prstGeom>
          <a:noFill/>
          <a:ln cap="flat" cmpd="sng" w="12700">
            <a:solidFill>
              <a:srgbClr val="000000"/>
            </a:solidFill>
            <a:prstDash val="solid"/>
            <a:round/>
            <a:headEnd len="sm" w="sm" type="none"/>
            <a:tailEnd len="med" w="med" type="triangle"/>
          </a:ln>
        </p:spPr>
      </p:cxnSp>
      <p:sp>
        <p:nvSpPr>
          <p:cNvPr id="190" name="Google Shape;190;p35"/>
          <p:cNvSpPr txBox="1"/>
          <p:nvPr/>
        </p:nvSpPr>
        <p:spPr>
          <a:xfrm>
            <a:off x="2144362" y="2868994"/>
            <a:ext cx="1730400" cy="346200"/>
          </a:xfrm>
          <a:prstGeom prst="rect">
            <a:avLst/>
          </a:prstGeom>
          <a:noFill/>
          <a:ln>
            <a:noFill/>
          </a:ln>
        </p:spPr>
        <p:txBody>
          <a:bodyPr anchorCtr="0" anchor="t" bIns="68575" lIns="68575" spcFirstLastPara="1" rIns="68575" wrap="square" tIns="68575">
            <a:noAutofit/>
          </a:bodyPr>
          <a:lstStyle/>
          <a:p>
            <a:pPr indent="0" lvl="0" marL="0" marR="0" rtl="0" algn="l">
              <a:spcBef>
                <a:spcPts val="0"/>
              </a:spcBef>
              <a:spcAft>
                <a:spcPts val="0"/>
              </a:spcAft>
              <a:buClr>
                <a:srgbClr val="000000"/>
              </a:buClr>
              <a:buSzPts val="1400"/>
              <a:buFont typeface="Arial"/>
              <a:buNone/>
            </a:pPr>
            <a:r>
              <a:rPr lang="en" sz="1400"/>
              <a:t>Annotation vectors</a:t>
            </a:r>
            <a:endParaRPr b="0" i="0" sz="1400" u="none" cap="none" strike="noStrike">
              <a:solidFill>
                <a:srgbClr val="000000"/>
              </a:solidFill>
              <a:latin typeface="Arial"/>
              <a:ea typeface="Arial"/>
              <a:cs typeface="Arial"/>
              <a:sym typeface="Arial"/>
            </a:endParaRPr>
          </a:p>
        </p:txBody>
      </p:sp>
      <p:sp>
        <p:nvSpPr>
          <p:cNvPr id="191" name="Google Shape;191;p35"/>
          <p:cNvSpPr/>
          <p:nvPr/>
        </p:nvSpPr>
        <p:spPr>
          <a:xfrm>
            <a:off x="1341431" y="1614094"/>
            <a:ext cx="591000" cy="560400"/>
          </a:xfrm>
          <a:prstGeom prst="rect">
            <a:avLst/>
          </a:prstGeom>
          <a:solidFill>
            <a:srgbClr val="DDD5C7"/>
          </a:solidFill>
          <a:ln>
            <a:noFill/>
          </a:ln>
        </p:spPr>
        <p:txBody>
          <a:bodyPr anchorCtr="0" anchor="ctr" bIns="68575" lIns="68575" spcFirstLastPara="1" rIns="68575" wrap="square" tIns="68575">
            <a:noAutofit/>
          </a:bodyPr>
          <a:lstStyle/>
          <a:p>
            <a:pPr indent="0" lvl="0" marL="0" marR="0" rtl="0" algn="ctr">
              <a:spcBef>
                <a:spcPts val="0"/>
              </a:spcBef>
              <a:spcAft>
                <a:spcPts val="0"/>
              </a:spcAft>
              <a:buClr>
                <a:srgbClr val="000000"/>
              </a:buClr>
              <a:buSzPts val="1400"/>
              <a:buFont typeface="Arial"/>
              <a:buNone/>
            </a:pPr>
            <a:r>
              <a:rPr lang="en" sz="1400"/>
              <a:t>Cell</a:t>
            </a:r>
            <a:endParaRPr sz="1100"/>
          </a:p>
        </p:txBody>
      </p:sp>
      <p:sp>
        <p:nvSpPr>
          <p:cNvPr id="192" name="Google Shape;192;p35"/>
          <p:cNvSpPr/>
          <p:nvPr/>
        </p:nvSpPr>
        <p:spPr>
          <a:xfrm>
            <a:off x="2146294" y="1614094"/>
            <a:ext cx="591000" cy="560400"/>
          </a:xfrm>
          <a:prstGeom prst="rect">
            <a:avLst/>
          </a:prstGeom>
          <a:solidFill>
            <a:srgbClr val="DDD5C7"/>
          </a:solidFill>
          <a:ln>
            <a:noFill/>
          </a:ln>
        </p:spPr>
        <p:txBody>
          <a:bodyPr anchorCtr="0" anchor="ctr" bIns="68575" lIns="68575" spcFirstLastPara="1" rIns="68575" wrap="square" tIns="68575">
            <a:noAutofit/>
          </a:bodyPr>
          <a:lstStyle/>
          <a:p>
            <a:pPr indent="0" lvl="0" marL="0" marR="0" rtl="0" algn="ctr">
              <a:spcBef>
                <a:spcPts val="0"/>
              </a:spcBef>
              <a:spcAft>
                <a:spcPts val="0"/>
              </a:spcAft>
              <a:buClr>
                <a:srgbClr val="000000"/>
              </a:buClr>
              <a:buSzPts val="1400"/>
              <a:buFont typeface="Arial"/>
              <a:buNone/>
            </a:pPr>
            <a:r>
              <a:rPr lang="en" sz="1400"/>
              <a:t>Cell</a:t>
            </a:r>
            <a:endParaRPr sz="1100"/>
          </a:p>
        </p:txBody>
      </p:sp>
      <p:sp>
        <p:nvSpPr>
          <p:cNvPr id="193" name="Google Shape;193;p35"/>
          <p:cNvSpPr/>
          <p:nvPr/>
        </p:nvSpPr>
        <p:spPr>
          <a:xfrm>
            <a:off x="2951156" y="1614094"/>
            <a:ext cx="591000" cy="560400"/>
          </a:xfrm>
          <a:prstGeom prst="rect">
            <a:avLst/>
          </a:prstGeom>
          <a:solidFill>
            <a:srgbClr val="DDD5C7"/>
          </a:solidFill>
          <a:ln>
            <a:noFill/>
          </a:ln>
        </p:spPr>
        <p:txBody>
          <a:bodyPr anchorCtr="0" anchor="ctr" bIns="68575" lIns="68575" spcFirstLastPara="1" rIns="68575" wrap="square" tIns="68575">
            <a:noAutofit/>
          </a:bodyPr>
          <a:lstStyle/>
          <a:p>
            <a:pPr indent="0" lvl="0" marL="0" marR="0" rtl="0" algn="ctr">
              <a:spcBef>
                <a:spcPts val="0"/>
              </a:spcBef>
              <a:spcAft>
                <a:spcPts val="0"/>
              </a:spcAft>
              <a:buClr>
                <a:srgbClr val="000000"/>
              </a:buClr>
              <a:buSzPts val="1400"/>
              <a:buFont typeface="Arial"/>
              <a:buNone/>
            </a:pPr>
            <a:r>
              <a:rPr lang="en" sz="1400"/>
              <a:t>Cell</a:t>
            </a:r>
            <a:endParaRPr sz="1100"/>
          </a:p>
        </p:txBody>
      </p:sp>
      <p:cxnSp>
        <p:nvCxnSpPr>
          <p:cNvPr id="194" name="Google Shape;194;p35"/>
          <p:cNvCxnSpPr>
            <a:stCxn id="191" idx="3"/>
            <a:endCxn id="192" idx="1"/>
          </p:cNvCxnSpPr>
          <p:nvPr/>
        </p:nvCxnSpPr>
        <p:spPr>
          <a:xfrm>
            <a:off x="1932431" y="1894294"/>
            <a:ext cx="213900" cy="0"/>
          </a:xfrm>
          <a:prstGeom prst="straightConnector1">
            <a:avLst/>
          </a:prstGeom>
          <a:noFill/>
          <a:ln cap="flat" cmpd="sng" w="9525">
            <a:solidFill>
              <a:schemeClr val="dk2"/>
            </a:solidFill>
            <a:prstDash val="solid"/>
            <a:round/>
            <a:headEnd len="med" w="med" type="none"/>
            <a:tailEnd len="med" w="med" type="triangle"/>
          </a:ln>
        </p:spPr>
      </p:cxnSp>
      <p:cxnSp>
        <p:nvCxnSpPr>
          <p:cNvPr id="195" name="Google Shape;195;p35"/>
          <p:cNvCxnSpPr>
            <a:stCxn id="192" idx="3"/>
            <a:endCxn id="193" idx="1"/>
          </p:cNvCxnSpPr>
          <p:nvPr/>
        </p:nvCxnSpPr>
        <p:spPr>
          <a:xfrm>
            <a:off x="2737294" y="1894294"/>
            <a:ext cx="213900" cy="0"/>
          </a:xfrm>
          <a:prstGeom prst="straightConnector1">
            <a:avLst/>
          </a:prstGeom>
          <a:noFill/>
          <a:ln cap="flat" cmpd="sng" w="9525">
            <a:solidFill>
              <a:schemeClr val="dk2"/>
            </a:solidFill>
            <a:prstDash val="solid"/>
            <a:round/>
            <a:headEnd len="med" w="med" type="none"/>
            <a:tailEnd len="med" w="med" type="triangle"/>
          </a:ln>
        </p:spPr>
      </p:cxnSp>
      <p:sp>
        <p:nvSpPr>
          <p:cNvPr id="196" name="Google Shape;196;p35"/>
          <p:cNvSpPr txBox="1"/>
          <p:nvPr/>
        </p:nvSpPr>
        <p:spPr>
          <a:xfrm>
            <a:off x="1377563" y="2170950"/>
            <a:ext cx="497700" cy="3078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1100"/>
              <a:t>&lt;s&gt;</a:t>
            </a:r>
            <a:endParaRPr sz="1100"/>
          </a:p>
        </p:txBody>
      </p:sp>
      <p:sp>
        <p:nvSpPr>
          <p:cNvPr id="197" name="Google Shape;197;p35"/>
          <p:cNvSpPr txBox="1"/>
          <p:nvPr/>
        </p:nvSpPr>
        <p:spPr>
          <a:xfrm>
            <a:off x="2177663" y="2170950"/>
            <a:ext cx="497700" cy="3078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1100"/>
              <a:t>a</a:t>
            </a:r>
            <a:endParaRPr sz="1100"/>
          </a:p>
        </p:txBody>
      </p:sp>
      <p:sp>
        <p:nvSpPr>
          <p:cNvPr id="198" name="Google Shape;198;p35"/>
          <p:cNvSpPr txBox="1"/>
          <p:nvPr/>
        </p:nvSpPr>
        <p:spPr>
          <a:xfrm>
            <a:off x="2977763" y="2170950"/>
            <a:ext cx="497700" cy="3078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1100"/>
              <a:t>bike</a:t>
            </a:r>
            <a:endParaRPr sz="1100"/>
          </a:p>
        </p:txBody>
      </p:sp>
      <p:sp>
        <p:nvSpPr>
          <p:cNvPr id="199" name="Google Shape;199;p35"/>
          <p:cNvSpPr txBox="1"/>
          <p:nvPr/>
        </p:nvSpPr>
        <p:spPr>
          <a:xfrm>
            <a:off x="1377563" y="1313700"/>
            <a:ext cx="497700" cy="3078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1100"/>
              <a:t>a</a:t>
            </a:r>
            <a:endParaRPr sz="1100"/>
          </a:p>
        </p:txBody>
      </p:sp>
      <p:sp>
        <p:nvSpPr>
          <p:cNvPr id="200" name="Google Shape;200;p35"/>
          <p:cNvSpPr txBox="1"/>
          <p:nvPr/>
        </p:nvSpPr>
        <p:spPr>
          <a:xfrm>
            <a:off x="2177663" y="1313700"/>
            <a:ext cx="497700" cy="3078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1100"/>
              <a:t>bike</a:t>
            </a:r>
            <a:endParaRPr sz="1100"/>
          </a:p>
        </p:txBody>
      </p:sp>
      <p:sp>
        <p:nvSpPr>
          <p:cNvPr id="201" name="Google Shape;201;p35"/>
          <p:cNvSpPr txBox="1"/>
          <p:nvPr/>
        </p:nvSpPr>
        <p:spPr>
          <a:xfrm>
            <a:off x="2977763" y="1313700"/>
            <a:ext cx="497700" cy="3078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1100"/>
              <a:t>&lt;e&gt;</a:t>
            </a:r>
            <a:endParaRPr sz="1100"/>
          </a:p>
        </p:txBody>
      </p:sp>
      <p:cxnSp>
        <p:nvCxnSpPr>
          <p:cNvPr id="202" name="Google Shape;202;p35"/>
          <p:cNvCxnSpPr/>
          <p:nvPr/>
        </p:nvCxnSpPr>
        <p:spPr>
          <a:xfrm>
            <a:off x="2030081" y="1893431"/>
            <a:ext cx="0" cy="575700"/>
          </a:xfrm>
          <a:prstGeom prst="straightConnector1">
            <a:avLst/>
          </a:prstGeom>
          <a:noFill/>
          <a:ln cap="flat" cmpd="sng" w="9525">
            <a:solidFill>
              <a:schemeClr val="dk2"/>
            </a:solidFill>
            <a:prstDash val="solid"/>
            <a:round/>
            <a:headEnd len="med" w="med" type="none"/>
            <a:tailEnd len="med" w="med" type="triangle"/>
          </a:ln>
        </p:spPr>
      </p:cxnSp>
      <p:sp>
        <p:nvSpPr>
          <p:cNvPr id="203" name="Google Shape;203;p35"/>
          <p:cNvSpPr/>
          <p:nvPr/>
        </p:nvSpPr>
        <p:spPr>
          <a:xfrm>
            <a:off x="1484213" y="2458256"/>
            <a:ext cx="1324200" cy="300300"/>
          </a:xfrm>
          <a:prstGeom prst="rect">
            <a:avLst/>
          </a:prstGeom>
          <a:solidFill>
            <a:srgbClr val="DDD5C7"/>
          </a:solidFill>
          <a:ln>
            <a:noFill/>
          </a:ln>
        </p:spPr>
        <p:txBody>
          <a:bodyPr anchorCtr="0" anchor="ctr" bIns="68575" lIns="68575" spcFirstLastPara="1" rIns="68575" wrap="square" tIns="68575">
            <a:noAutofit/>
          </a:bodyPr>
          <a:lstStyle/>
          <a:p>
            <a:pPr indent="0" lvl="0" marL="0" marR="0" rtl="0" algn="ctr">
              <a:spcBef>
                <a:spcPts val="0"/>
              </a:spcBef>
              <a:spcAft>
                <a:spcPts val="0"/>
              </a:spcAft>
              <a:buClr>
                <a:srgbClr val="000000"/>
              </a:buClr>
              <a:buSzPts val="1400"/>
              <a:buFont typeface="Arial"/>
              <a:buNone/>
            </a:pPr>
            <a:r>
              <a:rPr lang="en" sz="1400"/>
              <a:t>Attention</a:t>
            </a:r>
            <a:endParaRPr b="0" i="0" sz="1400" u="none" cap="none" strike="noStrike">
              <a:solidFill>
                <a:srgbClr val="000000"/>
              </a:solidFill>
              <a:latin typeface="Arial"/>
              <a:ea typeface="Arial"/>
              <a:cs typeface="Arial"/>
              <a:sym typeface="Arial"/>
            </a:endParaRPr>
          </a:p>
        </p:txBody>
      </p:sp>
      <p:cxnSp>
        <p:nvCxnSpPr>
          <p:cNvPr id="204" name="Google Shape;204;p35"/>
          <p:cNvCxnSpPr/>
          <p:nvPr/>
        </p:nvCxnSpPr>
        <p:spPr>
          <a:xfrm rot="10800000">
            <a:off x="2605913" y="2186213"/>
            <a:ext cx="0" cy="273300"/>
          </a:xfrm>
          <a:prstGeom prst="straightConnector1">
            <a:avLst/>
          </a:prstGeom>
          <a:noFill/>
          <a:ln cap="flat" cmpd="sng" w="9525">
            <a:solidFill>
              <a:schemeClr val="dk2"/>
            </a:solidFill>
            <a:prstDash val="solid"/>
            <a:round/>
            <a:headEnd len="med" w="med" type="none"/>
            <a:tailEnd len="med" w="med" type="triangle"/>
          </a:ln>
        </p:spPr>
      </p:cxnSp>
      <p:pic>
        <p:nvPicPr>
          <p:cNvPr id="205" name="Google Shape;205;p35"/>
          <p:cNvPicPr preferRelativeResize="0"/>
          <p:nvPr/>
        </p:nvPicPr>
        <p:blipFill>
          <a:blip r:embed="rId4">
            <a:alphaModFix/>
          </a:blip>
          <a:stretch>
            <a:fillRect/>
          </a:stretch>
        </p:blipFill>
        <p:spPr>
          <a:xfrm>
            <a:off x="4560877" y="990529"/>
            <a:ext cx="4233300" cy="16597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6"/>
          <p:cNvSpPr txBox="1"/>
          <p:nvPr>
            <p:ph idx="1" type="body"/>
          </p:nvPr>
        </p:nvSpPr>
        <p:spPr>
          <a:xfrm>
            <a:off x="4714331" y="1200150"/>
            <a:ext cx="3972300" cy="3394500"/>
          </a:xfrm>
          <a:prstGeom prst="rect">
            <a:avLst/>
          </a:prstGeom>
          <a:noFill/>
          <a:ln>
            <a:noFill/>
          </a:ln>
        </p:spPr>
        <p:txBody>
          <a:bodyPr anchorCtr="0" anchor="t" bIns="34275" lIns="68575" spcFirstLastPara="1" rIns="68575" wrap="square" tIns="34275">
            <a:noAutofit/>
          </a:bodyPr>
          <a:lstStyle/>
          <a:p>
            <a:pPr indent="-292100" lvl="0" marL="342900" rtl="0" algn="l">
              <a:spcBef>
                <a:spcPts val="0"/>
              </a:spcBef>
              <a:spcAft>
                <a:spcPts val="0"/>
              </a:spcAft>
              <a:buSzPts val="2000"/>
              <a:buChar char="●"/>
            </a:pPr>
            <a:r>
              <a:rPr lang="en" sz="2000"/>
              <a:t>Each layer of the CNN has multiple feature maps (one per kernel at that layer)</a:t>
            </a:r>
            <a:endParaRPr sz="2000"/>
          </a:p>
          <a:p>
            <a:pPr indent="-292100" lvl="0" marL="342900" rtl="0" algn="l">
              <a:spcBef>
                <a:spcPts val="1000"/>
              </a:spcBef>
              <a:spcAft>
                <a:spcPts val="0"/>
              </a:spcAft>
              <a:buSzPts val="2000"/>
              <a:buChar char="●"/>
            </a:pPr>
            <a:r>
              <a:rPr lang="en" sz="2000"/>
              <a:t>Using all the values in the same position across the feature maps generates a vector gives a representation of what is present in the image at that location.</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We’ll call each of these vectors an “annotation vector”, a</a:t>
            </a:r>
            <a:r>
              <a:rPr baseline="-25000" lang="en" sz="2000"/>
              <a:t>i</a:t>
            </a:r>
            <a:r>
              <a:rPr lang="en" sz="2000"/>
              <a:t>.</a:t>
            </a:r>
            <a:endParaRPr sz="2000"/>
          </a:p>
        </p:txBody>
      </p:sp>
      <p:grpSp>
        <p:nvGrpSpPr>
          <p:cNvPr id="211" name="Google Shape;211;p36"/>
          <p:cNvGrpSpPr/>
          <p:nvPr/>
        </p:nvGrpSpPr>
        <p:grpSpPr>
          <a:xfrm>
            <a:off x="1470032" y="3014885"/>
            <a:ext cx="1527298" cy="1251237"/>
            <a:chOff x="793800" y="1743775"/>
            <a:chExt cx="3279574" cy="2686788"/>
          </a:xfrm>
        </p:grpSpPr>
        <p:sp>
          <p:nvSpPr>
            <p:cNvPr id="212" name="Google Shape;212;p36"/>
            <p:cNvSpPr/>
            <p:nvPr/>
          </p:nvSpPr>
          <p:spPr>
            <a:xfrm>
              <a:off x="793800" y="1743775"/>
              <a:ext cx="546600" cy="546600"/>
            </a:xfrm>
            <a:prstGeom prst="rect">
              <a:avLst/>
            </a:prstGeom>
            <a:solidFill>
              <a:srgbClr val="CB8D01"/>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3" name="Google Shape;213;p36"/>
            <p:cNvSpPr/>
            <p:nvPr/>
          </p:nvSpPr>
          <p:spPr>
            <a:xfrm>
              <a:off x="1340400" y="1743775"/>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4" name="Google Shape;214;p36"/>
            <p:cNvSpPr/>
            <p:nvPr/>
          </p:nvSpPr>
          <p:spPr>
            <a:xfrm>
              <a:off x="1887000" y="1743775"/>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5" name="Google Shape;215;p36"/>
            <p:cNvSpPr/>
            <p:nvPr/>
          </p:nvSpPr>
          <p:spPr>
            <a:xfrm>
              <a:off x="2433600" y="1743775"/>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6" name="Google Shape;216;p36"/>
            <p:cNvSpPr/>
            <p:nvPr/>
          </p:nvSpPr>
          <p:spPr>
            <a:xfrm>
              <a:off x="2980200" y="1743775"/>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7" name="Google Shape;217;p36"/>
            <p:cNvSpPr/>
            <p:nvPr/>
          </p:nvSpPr>
          <p:spPr>
            <a:xfrm>
              <a:off x="3526774" y="1743775"/>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8" name="Google Shape;218;p36"/>
            <p:cNvSpPr/>
            <p:nvPr/>
          </p:nvSpPr>
          <p:spPr>
            <a:xfrm>
              <a:off x="793800" y="2277175"/>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9" name="Google Shape;219;p36"/>
            <p:cNvSpPr/>
            <p:nvPr/>
          </p:nvSpPr>
          <p:spPr>
            <a:xfrm>
              <a:off x="1340400" y="2277175"/>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0" name="Google Shape;220;p36"/>
            <p:cNvSpPr/>
            <p:nvPr/>
          </p:nvSpPr>
          <p:spPr>
            <a:xfrm>
              <a:off x="1887000" y="2277175"/>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1" name="Google Shape;221;p36"/>
            <p:cNvSpPr/>
            <p:nvPr/>
          </p:nvSpPr>
          <p:spPr>
            <a:xfrm>
              <a:off x="2433600" y="2277175"/>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2" name="Google Shape;222;p36"/>
            <p:cNvSpPr/>
            <p:nvPr/>
          </p:nvSpPr>
          <p:spPr>
            <a:xfrm>
              <a:off x="2980200" y="2277175"/>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3" name="Google Shape;223;p36"/>
            <p:cNvSpPr/>
            <p:nvPr/>
          </p:nvSpPr>
          <p:spPr>
            <a:xfrm>
              <a:off x="3526774" y="2277175"/>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4" name="Google Shape;224;p36"/>
            <p:cNvSpPr/>
            <p:nvPr/>
          </p:nvSpPr>
          <p:spPr>
            <a:xfrm>
              <a:off x="793800" y="28039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5" name="Google Shape;225;p36"/>
            <p:cNvSpPr/>
            <p:nvPr/>
          </p:nvSpPr>
          <p:spPr>
            <a:xfrm>
              <a:off x="1340400" y="28039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6" name="Google Shape;226;p36"/>
            <p:cNvSpPr/>
            <p:nvPr/>
          </p:nvSpPr>
          <p:spPr>
            <a:xfrm>
              <a:off x="1887000" y="28039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7" name="Google Shape;227;p36"/>
            <p:cNvSpPr/>
            <p:nvPr/>
          </p:nvSpPr>
          <p:spPr>
            <a:xfrm>
              <a:off x="2433600" y="28039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8" name="Google Shape;228;p36"/>
            <p:cNvSpPr/>
            <p:nvPr/>
          </p:nvSpPr>
          <p:spPr>
            <a:xfrm>
              <a:off x="2980200" y="28039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9" name="Google Shape;229;p36"/>
            <p:cNvSpPr/>
            <p:nvPr/>
          </p:nvSpPr>
          <p:spPr>
            <a:xfrm>
              <a:off x="3526774" y="28039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0" name="Google Shape;230;p36"/>
            <p:cNvSpPr/>
            <p:nvPr/>
          </p:nvSpPr>
          <p:spPr>
            <a:xfrm>
              <a:off x="793800" y="33373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1" name="Google Shape;231;p36"/>
            <p:cNvSpPr/>
            <p:nvPr/>
          </p:nvSpPr>
          <p:spPr>
            <a:xfrm>
              <a:off x="1340400" y="33373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2" name="Google Shape;232;p36"/>
            <p:cNvSpPr/>
            <p:nvPr/>
          </p:nvSpPr>
          <p:spPr>
            <a:xfrm>
              <a:off x="1887000" y="33373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3" name="Google Shape;233;p36"/>
            <p:cNvSpPr/>
            <p:nvPr/>
          </p:nvSpPr>
          <p:spPr>
            <a:xfrm>
              <a:off x="2433600" y="33373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4" name="Google Shape;234;p36"/>
            <p:cNvSpPr/>
            <p:nvPr/>
          </p:nvSpPr>
          <p:spPr>
            <a:xfrm>
              <a:off x="2980200" y="33373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5" name="Google Shape;235;p36"/>
            <p:cNvSpPr/>
            <p:nvPr/>
          </p:nvSpPr>
          <p:spPr>
            <a:xfrm>
              <a:off x="3526774" y="33373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6" name="Google Shape;236;p36"/>
            <p:cNvSpPr/>
            <p:nvPr/>
          </p:nvSpPr>
          <p:spPr>
            <a:xfrm>
              <a:off x="793800" y="38839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7" name="Google Shape;237;p36"/>
            <p:cNvSpPr/>
            <p:nvPr/>
          </p:nvSpPr>
          <p:spPr>
            <a:xfrm>
              <a:off x="1340400" y="38839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8" name="Google Shape;238;p36"/>
            <p:cNvSpPr/>
            <p:nvPr/>
          </p:nvSpPr>
          <p:spPr>
            <a:xfrm>
              <a:off x="1887000" y="38839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9" name="Google Shape;239;p36"/>
            <p:cNvSpPr/>
            <p:nvPr/>
          </p:nvSpPr>
          <p:spPr>
            <a:xfrm>
              <a:off x="2433600" y="38839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0" name="Google Shape;240;p36"/>
            <p:cNvSpPr/>
            <p:nvPr/>
          </p:nvSpPr>
          <p:spPr>
            <a:xfrm>
              <a:off x="2980200" y="38839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1" name="Google Shape;241;p36"/>
            <p:cNvSpPr/>
            <p:nvPr/>
          </p:nvSpPr>
          <p:spPr>
            <a:xfrm>
              <a:off x="3526774" y="38839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grpSp>
        <p:nvGrpSpPr>
          <p:cNvPr id="242" name="Google Shape;242;p36"/>
          <p:cNvGrpSpPr/>
          <p:nvPr/>
        </p:nvGrpSpPr>
        <p:grpSpPr>
          <a:xfrm>
            <a:off x="1541004" y="3085857"/>
            <a:ext cx="1527298" cy="1251237"/>
            <a:chOff x="793800" y="1743775"/>
            <a:chExt cx="3279574" cy="2686788"/>
          </a:xfrm>
        </p:grpSpPr>
        <p:sp>
          <p:nvSpPr>
            <p:cNvPr id="243" name="Google Shape;243;p36"/>
            <p:cNvSpPr/>
            <p:nvPr/>
          </p:nvSpPr>
          <p:spPr>
            <a:xfrm>
              <a:off x="793800" y="1743775"/>
              <a:ext cx="546600" cy="546600"/>
            </a:xfrm>
            <a:prstGeom prst="rect">
              <a:avLst/>
            </a:prstGeom>
            <a:solidFill>
              <a:srgbClr val="CB8D01"/>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4" name="Google Shape;244;p36"/>
            <p:cNvSpPr/>
            <p:nvPr/>
          </p:nvSpPr>
          <p:spPr>
            <a:xfrm>
              <a:off x="1340400" y="1743775"/>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5" name="Google Shape;245;p36"/>
            <p:cNvSpPr/>
            <p:nvPr/>
          </p:nvSpPr>
          <p:spPr>
            <a:xfrm>
              <a:off x="1887000" y="1743775"/>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6" name="Google Shape;246;p36"/>
            <p:cNvSpPr/>
            <p:nvPr/>
          </p:nvSpPr>
          <p:spPr>
            <a:xfrm>
              <a:off x="2433600" y="1743775"/>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7" name="Google Shape;247;p36"/>
            <p:cNvSpPr/>
            <p:nvPr/>
          </p:nvSpPr>
          <p:spPr>
            <a:xfrm>
              <a:off x="2980200" y="1743775"/>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8" name="Google Shape;248;p36"/>
            <p:cNvSpPr/>
            <p:nvPr/>
          </p:nvSpPr>
          <p:spPr>
            <a:xfrm>
              <a:off x="3526774" y="1743775"/>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9" name="Google Shape;249;p36"/>
            <p:cNvSpPr/>
            <p:nvPr/>
          </p:nvSpPr>
          <p:spPr>
            <a:xfrm>
              <a:off x="793800" y="2277175"/>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0" name="Google Shape;250;p36"/>
            <p:cNvSpPr/>
            <p:nvPr/>
          </p:nvSpPr>
          <p:spPr>
            <a:xfrm>
              <a:off x="1340400" y="2277175"/>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1" name="Google Shape;251;p36"/>
            <p:cNvSpPr/>
            <p:nvPr/>
          </p:nvSpPr>
          <p:spPr>
            <a:xfrm>
              <a:off x="1887000" y="2277175"/>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2" name="Google Shape;252;p36"/>
            <p:cNvSpPr/>
            <p:nvPr/>
          </p:nvSpPr>
          <p:spPr>
            <a:xfrm>
              <a:off x="2433600" y="2277175"/>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3" name="Google Shape;253;p36"/>
            <p:cNvSpPr/>
            <p:nvPr/>
          </p:nvSpPr>
          <p:spPr>
            <a:xfrm>
              <a:off x="2980200" y="2277175"/>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4" name="Google Shape;254;p36"/>
            <p:cNvSpPr/>
            <p:nvPr/>
          </p:nvSpPr>
          <p:spPr>
            <a:xfrm>
              <a:off x="3526774" y="2277175"/>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5" name="Google Shape;255;p36"/>
            <p:cNvSpPr/>
            <p:nvPr/>
          </p:nvSpPr>
          <p:spPr>
            <a:xfrm>
              <a:off x="793800" y="28039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6" name="Google Shape;256;p36"/>
            <p:cNvSpPr/>
            <p:nvPr/>
          </p:nvSpPr>
          <p:spPr>
            <a:xfrm>
              <a:off x="1340400" y="28039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7" name="Google Shape;257;p36"/>
            <p:cNvSpPr/>
            <p:nvPr/>
          </p:nvSpPr>
          <p:spPr>
            <a:xfrm>
              <a:off x="1887000" y="28039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8" name="Google Shape;258;p36"/>
            <p:cNvSpPr/>
            <p:nvPr/>
          </p:nvSpPr>
          <p:spPr>
            <a:xfrm>
              <a:off x="2433600" y="28039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9" name="Google Shape;259;p36"/>
            <p:cNvSpPr/>
            <p:nvPr/>
          </p:nvSpPr>
          <p:spPr>
            <a:xfrm>
              <a:off x="2980200" y="28039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0" name="Google Shape;260;p36"/>
            <p:cNvSpPr/>
            <p:nvPr/>
          </p:nvSpPr>
          <p:spPr>
            <a:xfrm>
              <a:off x="3526774" y="28039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1" name="Google Shape;261;p36"/>
            <p:cNvSpPr/>
            <p:nvPr/>
          </p:nvSpPr>
          <p:spPr>
            <a:xfrm>
              <a:off x="793800" y="33373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2" name="Google Shape;262;p36"/>
            <p:cNvSpPr/>
            <p:nvPr/>
          </p:nvSpPr>
          <p:spPr>
            <a:xfrm>
              <a:off x="1340400" y="33373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3" name="Google Shape;263;p36"/>
            <p:cNvSpPr/>
            <p:nvPr/>
          </p:nvSpPr>
          <p:spPr>
            <a:xfrm>
              <a:off x="1887000" y="33373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4" name="Google Shape;264;p36"/>
            <p:cNvSpPr/>
            <p:nvPr/>
          </p:nvSpPr>
          <p:spPr>
            <a:xfrm>
              <a:off x="2433600" y="33373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5" name="Google Shape;265;p36"/>
            <p:cNvSpPr/>
            <p:nvPr/>
          </p:nvSpPr>
          <p:spPr>
            <a:xfrm>
              <a:off x="2980200" y="33373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6" name="Google Shape;266;p36"/>
            <p:cNvSpPr/>
            <p:nvPr/>
          </p:nvSpPr>
          <p:spPr>
            <a:xfrm>
              <a:off x="3526774" y="33373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7" name="Google Shape;267;p36"/>
            <p:cNvSpPr/>
            <p:nvPr/>
          </p:nvSpPr>
          <p:spPr>
            <a:xfrm>
              <a:off x="793800" y="38839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8" name="Google Shape;268;p36"/>
            <p:cNvSpPr/>
            <p:nvPr/>
          </p:nvSpPr>
          <p:spPr>
            <a:xfrm>
              <a:off x="1340400" y="38839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9" name="Google Shape;269;p36"/>
            <p:cNvSpPr/>
            <p:nvPr/>
          </p:nvSpPr>
          <p:spPr>
            <a:xfrm>
              <a:off x="1887000" y="38839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0" name="Google Shape;270;p36"/>
            <p:cNvSpPr/>
            <p:nvPr/>
          </p:nvSpPr>
          <p:spPr>
            <a:xfrm>
              <a:off x="2433600" y="38839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1" name="Google Shape;271;p36"/>
            <p:cNvSpPr/>
            <p:nvPr/>
          </p:nvSpPr>
          <p:spPr>
            <a:xfrm>
              <a:off x="2980200" y="38839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2" name="Google Shape;272;p36"/>
            <p:cNvSpPr/>
            <p:nvPr/>
          </p:nvSpPr>
          <p:spPr>
            <a:xfrm>
              <a:off x="3526774" y="38839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grpSp>
        <p:nvGrpSpPr>
          <p:cNvPr id="273" name="Google Shape;273;p36"/>
          <p:cNvGrpSpPr/>
          <p:nvPr/>
        </p:nvGrpSpPr>
        <p:grpSpPr>
          <a:xfrm>
            <a:off x="1611975" y="3156828"/>
            <a:ext cx="1527298" cy="1251237"/>
            <a:chOff x="793800" y="1743775"/>
            <a:chExt cx="3279574" cy="2686788"/>
          </a:xfrm>
        </p:grpSpPr>
        <p:sp>
          <p:nvSpPr>
            <p:cNvPr id="274" name="Google Shape;274;p36"/>
            <p:cNvSpPr/>
            <p:nvPr/>
          </p:nvSpPr>
          <p:spPr>
            <a:xfrm>
              <a:off x="793800" y="1743775"/>
              <a:ext cx="546600" cy="546600"/>
            </a:xfrm>
            <a:prstGeom prst="rect">
              <a:avLst/>
            </a:prstGeom>
            <a:solidFill>
              <a:srgbClr val="CB8D01"/>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5" name="Google Shape;275;p36"/>
            <p:cNvSpPr/>
            <p:nvPr/>
          </p:nvSpPr>
          <p:spPr>
            <a:xfrm>
              <a:off x="1340400" y="1743775"/>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6" name="Google Shape;276;p36"/>
            <p:cNvSpPr/>
            <p:nvPr/>
          </p:nvSpPr>
          <p:spPr>
            <a:xfrm>
              <a:off x="1887000" y="1743775"/>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7" name="Google Shape;277;p36"/>
            <p:cNvSpPr/>
            <p:nvPr/>
          </p:nvSpPr>
          <p:spPr>
            <a:xfrm>
              <a:off x="2433600" y="1743775"/>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8" name="Google Shape;278;p36"/>
            <p:cNvSpPr/>
            <p:nvPr/>
          </p:nvSpPr>
          <p:spPr>
            <a:xfrm>
              <a:off x="2980200" y="1743775"/>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9" name="Google Shape;279;p36"/>
            <p:cNvSpPr/>
            <p:nvPr/>
          </p:nvSpPr>
          <p:spPr>
            <a:xfrm>
              <a:off x="3526774" y="1743775"/>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0" name="Google Shape;280;p36"/>
            <p:cNvSpPr/>
            <p:nvPr/>
          </p:nvSpPr>
          <p:spPr>
            <a:xfrm>
              <a:off x="793800" y="2277175"/>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1" name="Google Shape;281;p36"/>
            <p:cNvSpPr/>
            <p:nvPr/>
          </p:nvSpPr>
          <p:spPr>
            <a:xfrm>
              <a:off x="1340400" y="2277175"/>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2" name="Google Shape;282;p36"/>
            <p:cNvSpPr/>
            <p:nvPr/>
          </p:nvSpPr>
          <p:spPr>
            <a:xfrm>
              <a:off x="1887000" y="2277175"/>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3" name="Google Shape;283;p36"/>
            <p:cNvSpPr/>
            <p:nvPr/>
          </p:nvSpPr>
          <p:spPr>
            <a:xfrm>
              <a:off x="2433600" y="2277175"/>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4" name="Google Shape;284;p36"/>
            <p:cNvSpPr/>
            <p:nvPr/>
          </p:nvSpPr>
          <p:spPr>
            <a:xfrm>
              <a:off x="2980200" y="2277175"/>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5" name="Google Shape;285;p36"/>
            <p:cNvSpPr/>
            <p:nvPr/>
          </p:nvSpPr>
          <p:spPr>
            <a:xfrm>
              <a:off x="3526774" y="2277175"/>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6" name="Google Shape;286;p36"/>
            <p:cNvSpPr/>
            <p:nvPr/>
          </p:nvSpPr>
          <p:spPr>
            <a:xfrm>
              <a:off x="793800" y="28039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7" name="Google Shape;287;p36"/>
            <p:cNvSpPr/>
            <p:nvPr/>
          </p:nvSpPr>
          <p:spPr>
            <a:xfrm>
              <a:off x="1340400" y="28039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8" name="Google Shape;288;p36"/>
            <p:cNvSpPr/>
            <p:nvPr/>
          </p:nvSpPr>
          <p:spPr>
            <a:xfrm>
              <a:off x="1887000" y="28039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9" name="Google Shape;289;p36"/>
            <p:cNvSpPr/>
            <p:nvPr/>
          </p:nvSpPr>
          <p:spPr>
            <a:xfrm>
              <a:off x="2433600" y="28039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0" name="Google Shape;290;p36"/>
            <p:cNvSpPr/>
            <p:nvPr/>
          </p:nvSpPr>
          <p:spPr>
            <a:xfrm>
              <a:off x="2980200" y="28039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1" name="Google Shape;291;p36"/>
            <p:cNvSpPr/>
            <p:nvPr/>
          </p:nvSpPr>
          <p:spPr>
            <a:xfrm>
              <a:off x="3526774" y="28039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2" name="Google Shape;292;p36"/>
            <p:cNvSpPr/>
            <p:nvPr/>
          </p:nvSpPr>
          <p:spPr>
            <a:xfrm>
              <a:off x="793800" y="33373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3" name="Google Shape;293;p36"/>
            <p:cNvSpPr/>
            <p:nvPr/>
          </p:nvSpPr>
          <p:spPr>
            <a:xfrm>
              <a:off x="1340400" y="33373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4" name="Google Shape;294;p36"/>
            <p:cNvSpPr/>
            <p:nvPr/>
          </p:nvSpPr>
          <p:spPr>
            <a:xfrm>
              <a:off x="1887000" y="33373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5" name="Google Shape;295;p36"/>
            <p:cNvSpPr/>
            <p:nvPr/>
          </p:nvSpPr>
          <p:spPr>
            <a:xfrm>
              <a:off x="2433600" y="33373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6" name="Google Shape;296;p36"/>
            <p:cNvSpPr/>
            <p:nvPr/>
          </p:nvSpPr>
          <p:spPr>
            <a:xfrm>
              <a:off x="2980200" y="33373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7" name="Google Shape;297;p36"/>
            <p:cNvSpPr/>
            <p:nvPr/>
          </p:nvSpPr>
          <p:spPr>
            <a:xfrm>
              <a:off x="3526774" y="33373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8" name="Google Shape;298;p36"/>
            <p:cNvSpPr/>
            <p:nvPr/>
          </p:nvSpPr>
          <p:spPr>
            <a:xfrm>
              <a:off x="793800" y="38839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9" name="Google Shape;299;p36"/>
            <p:cNvSpPr/>
            <p:nvPr/>
          </p:nvSpPr>
          <p:spPr>
            <a:xfrm>
              <a:off x="1340400" y="38839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0" name="Google Shape;300;p36"/>
            <p:cNvSpPr/>
            <p:nvPr/>
          </p:nvSpPr>
          <p:spPr>
            <a:xfrm>
              <a:off x="1887000" y="38839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1" name="Google Shape;301;p36"/>
            <p:cNvSpPr/>
            <p:nvPr/>
          </p:nvSpPr>
          <p:spPr>
            <a:xfrm>
              <a:off x="2433600" y="38839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2" name="Google Shape;302;p36"/>
            <p:cNvSpPr/>
            <p:nvPr/>
          </p:nvSpPr>
          <p:spPr>
            <a:xfrm>
              <a:off x="2980200" y="38839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3" name="Google Shape;303;p36"/>
            <p:cNvSpPr/>
            <p:nvPr/>
          </p:nvSpPr>
          <p:spPr>
            <a:xfrm>
              <a:off x="3526774" y="38839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grpSp>
        <p:nvGrpSpPr>
          <p:cNvPr id="304" name="Google Shape;304;p36"/>
          <p:cNvGrpSpPr/>
          <p:nvPr/>
        </p:nvGrpSpPr>
        <p:grpSpPr>
          <a:xfrm>
            <a:off x="1682947" y="3227800"/>
            <a:ext cx="1527298" cy="1251237"/>
            <a:chOff x="793800" y="1743775"/>
            <a:chExt cx="3279574" cy="2686788"/>
          </a:xfrm>
        </p:grpSpPr>
        <p:sp>
          <p:nvSpPr>
            <p:cNvPr id="305" name="Google Shape;305;p36"/>
            <p:cNvSpPr/>
            <p:nvPr/>
          </p:nvSpPr>
          <p:spPr>
            <a:xfrm>
              <a:off x="793800" y="1743775"/>
              <a:ext cx="546600" cy="546600"/>
            </a:xfrm>
            <a:prstGeom prst="rect">
              <a:avLst/>
            </a:prstGeom>
            <a:solidFill>
              <a:srgbClr val="CB8D01"/>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6" name="Google Shape;306;p36"/>
            <p:cNvSpPr/>
            <p:nvPr/>
          </p:nvSpPr>
          <p:spPr>
            <a:xfrm>
              <a:off x="1340400" y="1743775"/>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7" name="Google Shape;307;p36"/>
            <p:cNvSpPr/>
            <p:nvPr/>
          </p:nvSpPr>
          <p:spPr>
            <a:xfrm>
              <a:off x="1887000" y="1743775"/>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8" name="Google Shape;308;p36"/>
            <p:cNvSpPr/>
            <p:nvPr/>
          </p:nvSpPr>
          <p:spPr>
            <a:xfrm>
              <a:off x="2433600" y="1743775"/>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9" name="Google Shape;309;p36"/>
            <p:cNvSpPr/>
            <p:nvPr/>
          </p:nvSpPr>
          <p:spPr>
            <a:xfrm>
              <a:off x="2980200" y="1743775"/>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0" name="Google Shape;310;p36"/>
            <p:cNvSpPr/>
            <p:nvPr/>
          </p:nvSpPr>
          <p:spPr>
            <a:xfrm>
              <a:off x="3526774" y="1743775"/>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1" name="Google Shape;311;p36"/>
            <p:cNvSpPr/>
            <p:nvPr/>
          </p:nvSpPr>
          <p:spPr>
            <a:xfrm>
              <a:off x="793800" y="2277175"/>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2" name="Google Shape;312;p36"/>
            <p:cNvSpPr/>
            <p:nvPr/>
          </p:nvSpPr>
          <p:spPr>
            <a:xfrm>
              <a:off x="1340400" y="2277175"/>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3" name="Google Shape;313;p36"/>
            <p:cNvSpPr/>
            <p:nvPr/>
          </p:nvSpPr>
          <p:spPr>
            <a:xfrm>
              <a:off x="1887000" y="2277175"/>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4" name="Google Shape;314;p36"/>
            <p:cNvSpPr/>
            <p:nvPr/>
          </p:nvSpPr>
          <p:spPr>
            <a:xfrm>
              <a:off x="2433600" y="2277175"/>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5" name="Google Shape;315;p36"/>
            <p:cNvSpPr/>
            <p:nvPr/>
          </p:nvSpPr>
          <p:spPr>
            <a:xfrm>
              <a:off x="2980200" y="2277175"/>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6" name="Google Shape;316;p36"/>
            <p:cNvSpPr/>
            <p:nvPr/>
          </p:nvSpPr>
          <p:spPr>
            <a:xfrm>
              <a:off x="3526774" y="2277175"/>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7" name="Google Shape;317;p36"/>
            <p:cNvSpPr/>
            <p:nvPr/>
          </p:nvSpPr>
          <p:spPr>
            <a:xfrm>
              <a:off x="793800" y="28039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8" name="Google Shape;318;p36"/>
            <p:cNvSpPr/>
            <p:nvPr/>
          </p:nvSpPr>
          <p:spPr>
            <a:xfrm>
              <a:off x="1340400" y="28039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9" name="Google Shape;319;p36"/>
            <p:cNvSpPr/>
            <p:nvPr/>
          </p:nvSpPr>
          <p:spPr>
            <a:xfrm>
              <a:off x="1887000" y="28039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0" name="Google Shape;320;p36"/>
            <p:cNvSpPr/>
            <p:nvPr/>
          </p:nvSpPr>
          <p:spPr>
            <a:xfrm>
              <a:off x="2433600" y="28039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1" name="Google Shape;321;p36"/>
            <p:cNvSpPr/>
            <p:nvPr/>
          </p:nvSpPr>
          <p:spPr>
            <a:xfrm>
              <a:off x="2980200" y="28039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2" name="Google Shape;322;p36"/>
            <p:cNvSpPr/>
            <p:nvPr/>
          </p:nvSpPr>
          <p:spPr>
            <a:xfrm>
              <a:off x="3526774" y="28039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3" name="Google Shape;323;p36"/>
            <p:cNvSpPr/>
            <p:nvPr/>
          </p:nvSpPr>
          <p:spPr>
            <a:xfrm>
              <a:off x="793800" y="33373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4" name="Google Shape;324;p36"/>
            <p:cNvSpPr/>
            <p:nvPr/>
          </p:nvSpPr>
          <p:spPr>
            <a:xfrm>
              <a:off x="1340400" y="33373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5" name="Google Shape;325;p36"/>
            <p:cNvSpPr/>
            <p:nvPr/>
          </p:nvSpPr>
          <p:spPr>
            <a:xfrm>
              <a:off x="1887000" y="33373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6" name="Google Shape;326;p36"/>
            <p:cNvSpPr/>
            <p:nvPr/>
          </p:nvSpPr>
          <p:spPr>
            <a:xfrm>
              <a:off x="2433600" y="33373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7" name="Google Shape;327;p36"/>
            <p:cNvSpPr/>
            <p:nvPr/>
          </p:nvSpPr>
          <p:spPr>
            <a:xfrm>
              <a:off x="2980200" y="33373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8" name="Google Shape;328;p36"/>
            <p:cNvSpPr/>
            <p:nvPr/>
          </p:nvSpPr>
          <p:spPr>
            <a:xfrm>
              <a:off x="3526774" y="33373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9" name="Google Shape;329;p36"/>
            <p:cNvSpPr/>
            <p:nvPr/>
          </p:nvSpPr>
          <p:spPr>
            <a:xfrm>
              <a:off x="793800" y="38839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0" name="Google Shape;330;p36"/>
            <p:cNvSpPr/>
            <p:nvPr/>
          </p:nvSpPr>
          <p:spPr>
            <a:xfrm>
              <a:off x="1340400" y="38839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1" name="Google Shape;331;p36"/>
            <p:cNvSpPr/>
            <p:nvPr/>
          </p:nvSpPr>
          <p:spPr>
            <a:xfrm>
              <a:off x="1887000" y="38839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2" name="Google Shape;332;p36"/>
            <p:cNvSpPr/>
            <p:nvPr/>
          </p:nvSpPr>
          <p:spPr>
            <a:xfrm>
              <a:off x="2433600" y="38839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3" name="Google Shape;333;p36"/>
            <p:cNvSpPr/>
            <p:nvPr/>
          </p:nvSpPr>
          <p:spPr>
            <a:xfrm>
              <a:off x="2980200" y="38839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4" name="Google Shape;334;p36"/>
            <p:cNvSpPr/>
            <p:nvPr/>
          </p:nvSpPr>
          <p:spPr>
            <a:xfrm>
              <a:off x="3526774" y="3883963"/>
              <a:ext cx="546600" cy="5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pic>
        <p:nvPicPr>
          <p:cNvPr id="335" name="Google Shape;335;p36"/>
          <p:cNvPicPr preferRelativeResize="0"/>
          <p:nvPr/>
        </p:nvPicPr>
        <p:blipFill>
          <a:blip r:embed="rId3">
            <a:alphaModFix/>
          </a:blip>
          <a:stretch>
            <a:fillRect/>
          </a:stretch>
        </p:blipFill>
        <p:spPr>
          <a:xfrm>
            <a:off x="1473922" y="1226998"/>
            <a:ext cx="982205" cy="613882"/>
          </a:xfrm>
          <a:prstGeom prst="rect">
            <a:avLst/>
          </a:prstGeom>
          <a:noFill/>
          <a:ln>
            <a:noFill/>
          </a:ln>
        </p:spPr>
      </p:pic>
      <p:sp>
        <p:nvSpPr>
          <p:cNvPr id="336" name="Google Shape;336;p36"/>
          <p:cNvSpPr/>
          <p:nvPr/>
        </p:nvSpPr>
        <p:spPr>
          <a:xfrm>
            <a:off x="1577241" y="1342319"/>
            <a:ext cx="177300" cy="128100"/>
          </a:xfrm>
          <a:prstGeom prst="rect">
            <a:avLst/>
          </a:prstGeom>
          <a:noFill/>
          <a:ln cap="flat" cmpd="sng" w="28575">
            <a:solidFill>
              <a:srgbClr val="FFD96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6"/>
          <p:cNvSpPr/>
          <p:nvPr/>
        </p:nvSpPr>
        <p:spPr>
          <a:xfrm>
            <a:off x="2066174" y="1493326"/>
            <a:ext cx="163800" cy="163800"/>
          </a:xfrm>
          <a:prstGeom prst="rect">
            <a:avLst/>
          </a:prstGeom>
          <a:solidFill>
            <a:srgbClr val="EEEEEE"/>
          </a:solidFill>
          <a:ln cap="flat" cmpd="sng" w="9525">
            <a:solidFill>
              <a:srgbClr val="4653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6"/>
          <p:cNvSpPr/>
          <p:nvPr/>
        </p:nvSpPr>
        <p:spPr>
          <a:xfrm>
            <a:off x="2229876" y="1493326"/>
            <a:ext cx="163800" cy="163800"/>
          </a:xfrm>
          <a:prstGeom prst="rect">
            <a:avLst/>
          </a:prstGeom>
          <a:solidFill>
            <a:srgbClr val="EEEEEE"/>
          </a:solidFill>
          <a:ln cap="flat" cmpd="sng" w="9525">
            <a:solidFill>
              <a:srgbClr val="4653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6"/>
          <p:cNvSpPr/>
          <p:nvPr/>
        </p:nvSpPr>
        <p:spPr>
          <a:xfrm>
            <a:off x="2393579" y="1493326"/>
            <a:ext cx="163800" cy="163800"/>
          </a:xfrm>
          <a:prstGeom prst="rect">
            <a:avLst/>
          </a:prstGeom>
          <a:solidFill>
            <a:srgbClr val="EEEEEE"/>
          </a:solidFill>
          <a:ln cap="flat" cmpd="sng" w="9525">
            <a:solidFill>
              <a:srgbClr val="4653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6"/>
          <p:cNvSpPr/>
          <p:nvPr/>
        </p:nvSpPr>
        <p:spPr>
          <a:xfrm>
            <a:off x="2557281" y="1493326"/>
            <a:ext cx="163800" cy="163800"/>
          </a:xfrm>
          <a:prstGeom prst="rect">
            <a:avLst/>
          </a:prstGeom>
          <a:solidFill>
            <a:srgbClr val="EEEEEE"/>
          </a:solidFill>
          <a:ln cap="flat" cmpd="sng" w="9525">
            <a:solidFill>
              <a:srgbClr val="4653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6"/>
          <p:cNvSpPr/>
          <p:nvPr/>
        </p:nvSpPr>
        <p:spPr>
          <a:xfrm>
            <a:off x="2720983" y="1493326"/>
            <a:ext cx="163800" cy="163800"/>
          </a:xfrm>
          <a:prstGeom prst="rect">
            <a:avLst/>
          </a:prstGeom>
          <a:solidFill>
            <a:srgbClr val="EEEEEE"/>
          </a:solidFill>
          <a:ln cap="flat" cmpd="sng" w="9525">
            <a:solidFill>
              <a:srgbClr val="4653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6"/>
          <p:cNvSpPr/>
          <p:nvPr/>
        </p:nvSpPr>
        <p:spPr>
          <a:xfrm>
            <a:off x="2884677" y="1493326"/>
            <a:ext cx="163800" cy="163800"/>
          </a:xfrm>
          <a:prstGeom prst="rect">
            <a:avLst/>
          </a:prstGeom>
          <a:solidFill>
            <a:srgbClr val="EEEEEE"/>
          </a:solidFill>
          <a:ln cap="flat" cmpd="sng" w="9525">
            <a:solidFill>
              <a:srgbClr val="4653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6"/>
          <p:cNvSpPr/>
          <p:nvPr/>
        </p:nvSpPr>
        <p:spPr>
          <a:xfrm>
            <a:off x="2066174" y="1653076"/>
            <a:ext cx="163800" cy="163800"/>
          </a:xfrm>
          <a:prstGeom prst="rect">
            <a:avLst/>
          </a:prstGeom>
          <a:solidFill>
            <a:srgbClr val="EEEEEE"/>
          </a:solidFill>
          <a:ln cap="flat" cmpd="sng" w="9525">
            <a:solidFill>
              <a:srgbClr val="4653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6"/>
          <p:cNvSpPr/>
          <p:nvPr/>
        </p:nvSpPr>
        <p:spPr>
          <a:xfrm>
            <a:off x="2229876" y="1653076"/>
            <a:ext cx="163800" cy="163800"/>
          </a:xfrm>
          <a:prstGeom prst="rect">
            <a:avLst/>
          </a:prstGeom>
          <a:solidFill>
            <a:srgbClr val="CB8D01"/>
          </a:solidFill>
          <a:ln cap="flat" cmpd="sng" w="9525">
            <a:solidFill>
              <a:srgbClr val="4653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6"/>
          <p:cNvSpPr/>
          <p:nvPr/>
        </p:nvSpPr>
        <p:spPr>
          <a:xfrm>
            <a:off x="2393579" y="1653076"/>
            <a:ext cx="163800" cy="163800"/>
          </a:xfrm>
          <a:prstGeom prst="rect">
            <a:avLst/>
          </a:prstGeom>
          <a:solidFill>
            <a:srgbClr val="EEEEEE"/>
          </a:solidFill>
          <a:ln cap="flat" cmpd="sng" w="9525">
            <a:solidFill>
              <a:srgbClr val="4653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6"/>
          <p:cNvSpPr/>
          <p:nvPr/>
        </p:nvSpPr>
        <p:spPr>
          <a:xfrm>
            <a:off x="2557281" y="1653076"/>
            <a:ext cx="163800" cy="163800"/>
          </a:xfrm>
          <a:prstGeom prst="rect">
            <a:avLst/>
          </a:prstGeom>
          <a:solidFill>
            <a:srgbClr val="EEEEEE"/>
          </a:solidFill>
          <a:ln cap="flat" cmpd="sng" w="9525">
            <a:solidFill>
              <a:srgbClr val="4653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6"/>
          <p:cNvSpPr/>
          <p:nvPr/>
        </p:nvSpPr>
        <p:spPr>
          <a:xfrm>
            <a:off x="2720983" y="1653076"/>
            <a:ext cx="163800" cy="163800"/>
          </a:xfrm>
          <a:prstGeom prst="rect">
            <a:avLst/>
          </a:prstGeom>
          <a:solidFill>
            <a:srgbClr val="EEEEEE"/>
          </a:solidFill>
          <a:ln cap="flat" cmpd="sng" w="9525">
            <a:solidFill>
              <a:srgbClr val="4653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6"/>
          <p:cNvSpPr/>
          <p:nvPr/>
        </p:nvSpPr>
        <p:spPr>
          <a:xfrm>
            <a:off x="2884677" y="1653076"/>
            <a:ext cx="163800" cy="163800"/>
          </a:xfrm>
          <a:prstGeom prst="rect">
            <a:avLst/>
          </a:prstGeom>
          <a:solidFill>
            <a:srgbClr val="EEEEEE"/>
          </a:solidFill>
          <a:ln cap="flat" cmpd="sng" w="9525">
            <a:solidFill>
              <a:srgbClr val="4653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6"/>
          <p:cNvSpPr/>
          <p:nvPr/>
        </p:nvSpPr>
        <p:spPr>
          <a:xfrm>
            <a:off x="2066174" y="1810845"/>
            <a:ext cx="163800" cy="163800"/>
          </a:xfrm>
          <a:prstGeom prst="rect">
            <a:avLst/>
          </a:prstGeom>
          <a:solidFill>
            <a:srgbClr val="EEEEEE"/>
          </a:solidFill>
          <a:ln cap="flat" cmpd="sng" w="9525">
            <a:solidFill>
              <a:srgbClr val="4653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6"/>
          <p:cNvSpPr/>
          <p:nvPr/>
        </p:nvSpPr>
        <p:spPr>
          <a:xfrm>
            <a:off x="2229876" y="1810845"/>
            <a:ext cx="163800" cy="163800"/>
          </a:xfrm>
          <a:prstGeom prst="rect">
            <a:avLst/>
          </a:prstGeom>
          <a:solidFill>
            <a:srgbClr val="EEEEEE"/>
          </a:solidFill>
          <a:ln cap="flat" cmpd="sng" w="9525">
            <a:solidFill>
              <a:srgbClr val="4653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6"/>
          <p:cNvSpPr/>
          <p:nvPr/>
        </p:nvSpPr>
        <p:spPr>
          <a:xfrm>
            <a:off x="2393579" y="1810845"/>
            <a:ext cx="163800" cy="163800"/>
          </a:xfrm>
          <a:prstGeom prst="rect">
            <a:avLst/>
          </a:prstGeom>
          <a:solidFill>
            <a:srgbClr val="EEEEEE"/>
          </a:solidFill>
          <a:ln cap="flat" cmpd="sng" w="9525">
            <a:solidFill>
              <a:srgbClr val="4653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6"/>
          <p:cNvSpPr/>
          <p:nvPr/>
        </p:nvSpPr>
        <p:spPr>
          <a:xfrm>
            <a:off x="2557281" y="1810845"/>
            <a:ext cx="163800" cy="163800"/>
          </a:xfrm>
          <a:prstGeom prst="rect">
            <a:avLst/>
          </a:prstGeom>
          <a:solidFill>
            <a:srgbClr val="EEEEEE"/>
          </a:solidFill>
          <a:ln cap="flat" cmpd="sng" w="9525">
            <a:solidFill>
              <a:srgbClr val="4653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6"/>
          <p:cNvSpPr/>
          <p:nvPr/>
        </p:nvSpPr>
        <p:spPr>
          <a:xfrm>
            <a:off x="2720983" y="1810845"/>
            <a:ext cx="163800" cy="163800"/>
          </a:xfrm>
          <a:prstGeom prst="rect">
            <a:avLst/>
          </a:prstGeom>
          <a:solidFill>
            <a:srgbClr val="EEEEEE"/>
          </a:solidFill>
          <a:ln cap="flat" cmpd="sng" w="9525">
            <a:solidFill>
              <a:srgbClr val="4653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6"/>
          <p:cNvSpPr/>
          <p:nvPr/>
        </p:nvSpPr>
        <p:spPr>
          <a:xfrm>
            <a:off x="2884677" y="1810845"/>
            <a:ext cx="163800" cy="163800"/>
          </a:xfrm>
          <a:prstGeom prst="rect">
            <a:avLst/>
          </a:prstGeom>
          <a:solidFill>
            <a:srgbClr val="EEEEEE"/>
          </a:solidFill>
          <a:ln cap="flat" cmpd="sng" w="9525">
            <a:solidFill>
              <a:srgbClr val="4653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6"/>
          <p:cNvSpPr/>
          <p:nvPr/>
        </p:nvSpPr>
        <p:spPr>
          <a:xfrm>
            <a:off x="2066174" y="1970595"/>
            <a:ext cx="163800" cy="163800"/>
          </a:xfrm>
          <a:prstGeom prst="rect">
            <a:avLst/>
          </a:prstGeom>
          <a:solidFill>
            <a:srgbClr val="EEEEEE"/>
          </a:solidFill>
          <a:ln cap="flat" cmpd="sng" w="9525">
            <a:solidFill>
              <a:srgbClr val="4653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6"/>
          <p:cNvSpPr/>
          <p:nvPr/>
        </p:nvSpPr>
        <p:spPr>
          <a:xfrm>
            <a:off x="2229876" y="1970595"/>
            <a:ext cx="163800" cy="163800"/>
          </a:xfrm>
          <a:prstGeom prst="rect">
            <a:avLst/>
          </a:prstGeom>
          <a:solidFill>
            <a:srgbClr val="EEEEEE"/>
          </a:solidFill>
          <a:ln cap="flat" cmpd="sng" w="9525">
            <a:solidFill>
              <a:srgbClr val="4653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6"/>
          <p:cNvSpPr/>
          <p:nvPr/>
        </p:nvSpPr>
        <p:spPr>
          <a:xfrm>
            <a:off x="2393579" y="1970595"/>
            <a:ext cx="163800" cy="163800"/>
          </a:xfrm>
          <a:prstGeom prst="rect">
            <a:avLst/>
          </a:prstGeom>
          <a:solidFill>
            <a:srgbClr val="EEEEEE"/>
          </a:solidFill>
          <a:ln cap="flat" cmpd="sng" w="9525">
            <a:solidFill>
              <a:srgbClr val="4653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6"/>
          <p:cNvSpPr/>
          <p:nvPr/>
        </p:nvSpPr>
        <p:spPr>
          <a:xfrm>
            <a:off x="2557281" y="1970595"/>
            <a:ext cx="163800" cy="163800"/>
          </a:xfrm>
          <a:prstGeom prst="rect">
            <a:avLst/>
          </a:prstGeom>
          <a:solidFill>
            <a:srgbClr val="EEEEEE"/>
          </a:solidFill>
          <a:ln cap="flat" cmpd="sng" w="9525">
            <a:solidFill>
              <a:srgbClr val="4653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6"/>
          <p:cNvSpPr/>
          <p:nvPr/>
        </p:nvSpPr>
        <p:spPr>
          <a:xfrm>
            <a:off x="2720983" y="1970595"/>
            <a:ext cx="163800" cy="163800"/>
          </a:xfrm>
          <a:prstGeom prst="rect">
            <a:avLst/>
          </a:prstGeom>
          <a:solidFill>
            <a:srgbClr val="EEEEEE"/>
          </a:solidFill>
          <a:ln cap="flat" cmpd="sng" w="9525">
            <a:solidFill>
              <a:srgbClr val="4653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6"/>
          <p:cNvSpPr/>
          <p:nvPr/>
        </p:nvSpPr>
        <p:spPr>
          <a:xfrm>
            <a:off x="2884677" y="1970595"/>
            <a:ext cx="163800" cy="163800"/>
          </a:xfrm>
          <a:prstGeom prst="rect">
            <a:avLst/>
          </a:prstGeom>
          <a:solidFill>
            <a:srgbClr val="EEEEEE"/>
          </a:solidFill>
          <a:ln cap="flat" cmpd="sng" w="9525">
            <a:solidFill>
              <a:srgbClr val="4653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6"/>
          <p:cNvSpPr/>
          <p:nvPr/>
        </p:nvSpPr>
        <p:spPr>
          <a:xfrm>
            <a:off x="2066174" y="2134298"/>
            <a:ext cx="163800" cy="163800"/>
          </a:xfrm>
          <a:prstGeom prst="rect">
            <a:avLst/>
          </a:prstGeom>
          <a:solidFill>
            <a:srgbClr val="EEEEEE"/>
          </a:solidFill>
          <a:ln cap="flat" cmpd="sng" w="9525">
            <a:solidFill>
              <a:srgbClr val="4653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6"/>
          <p:cNvSpPr/>
          <p:nvPr/>
        </p:nvSpPr>
        <p:spPr>
          <a:xfrm>
            <a:off x="2229876" y="2134298"/>
            <a:ext cx="163800" cy="163800"/>
          </a:xfrm>
          <a:prstGeom prst="rect">
            <a:avLst/>
          </a:prstGeom>
          <a:solidFill>
            <a:srgbClr val="EEEEEE"/>
          </a:solidFill>
          <a:ln cap="flat" cmpd="sng" w="9525">
            <a:solidFill>
              <a:srgbClr val="4653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6"/>
          <p:cNvSpPr/>
          <p:nvPr/>
        </p:nvSpPr>
        <p:spPr>
          <a:xfrm>
            <a:off x="2393579" y="2134298"/>
            <a:ext cx="163800" cy="163800"/>
          </a:xfrm>
          <a:prstGeom prst="rect">
            <a:avLst/>
          </a:prstGeom>
          <a:solidFill>
            <a:srgbClr val="EEEEEE"/>
          </a:solidFill>
          <a:ln cap="flat" cmpd="sng" w="9525">
            <a:solidFill>
              <a:srgbClr val="4653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6"/>
          <p:cNvSpPr/>
          <p:nvPr/>
        </p:nvSpPr>
        <p:spPr>
          <a:xfrm>
            <a:off x="2557281" y="2134298"/>
            <a:ext cx="163800" cy="163800"/>
          </a:xfrm>
          <a:prstGeom prst="rect">
            <a:avLst/>
          </a:prstGeom>
          <a:solidFill>
            <a:srgbClr val="EEEEEE"/>
          </a:solidFill>
          <a:ln cap="flat" cmpd="sng" w="9525">
            <a:solidFill>
              <a:srgbClr val="4653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6"/>
          <p:cNvSpPr/>
          <p:nvPr/>
        </p:nvSpPr>
        <p:spPr>
          <a:xfrm>
            <a:off x="2720983" y="2134298"/>
            <a:ext cx="163800" cy="163800"/>
          </a:xfrm>
          <a:prstGeom prst="rect">
            <a:avLst/>
          </a:prstGeom>
          <a:solidFill>
            <a:srgbClr val="EEEEEE"/>
          </a:solidFill>
          <a:ln cap="flat" cmpd="sng" w="9525">
            <a:solidFill>
              <a:srgbClr val="4653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6"/>
          <p:cNvSpPr/>
          <p:nvPr/>
        </p:nvSpPr>
        <p:spPr>
          <a:xfrm>
            <a:off x="2884677" y="2134298"/>
            <a:ext cx="163800" cy="163800"/>
          </a:xfrm>
          <a:prstGeom prst="rect">
            <a:avLst/>
          </a:prstGeom>
          <a:solidFill>
            <a:srgbClr val="EEEEEE"/>
          </a:solidFill>
          <a:ln cap="flat" cmpd="sng" w="9525">
            <a:solidFill>
              <a:srgbClr val="4653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7" name="Google Shape;367;p36"/>
          <p:cNvCxnSpPr/>
          <p:nvPr/>
        </p:nvCxnSpPr>
        <p:spPr>
          <a:xfrm>
            <a:off x="1664743" y="1406409"/>
            <a:ext cx="666300" cy="358500"/>
          </a:xfrm>
          <a:prstGeom prst="straightConnector1">
            <a:avLst/>
          </a:prstGeom>
          <a:noFill/>
          <a:ln cap="flat" cmpd="sng" w="28575">
            <a:solidFill>
              <a:srgbClr val="46535E"/>
            </a:solidFill>
            <a:prstDash val="solid"/>
            <a:round/>
            <a:headEnd len="med" w="med" type="none"/>
            <a:tailEnd len="med" w="med" type="triangle"/>
          </a:ln>
        </p:spPr>
      </p:cxnSp>
      <p:sp>
        <p:nvSpPr>
          <p:cNvPr id="368" name="Google Shape;368;p36"/>
          <p:cNvSpPr txBox="1"/>
          <p:nvPr>
            <p:ph type="title"/>
          </p:nvPr>
        </p:nvSpPr>
        <p:spPr>
          <a:xfrm>
            <a:off x="473325" y="281000"/>
            <a:ext cx="8046600" cy="6432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3300"/>
              <a:buFont typeface="Arial"/>
              <a:buNone/>
            </a:pPr>
            <a:r>
              <a:rPr lang="en"/>
              <a:t>Annotation vectors, visualized</a:t>
            </a:r>
            <a:endParaRPr/>
          </a:p>
        </p:txBody>
      </p:sp>
      <p:sp>
        <p:nvSpPr>
          <p:cNvPr id="369" name="Google Shape;369;p36"/>
          <p:cNvSpPr txBox="1"/>
          <p:nvPr/>
        </p:nvSpPr>
        <p:spPr>
          <a:xfrm>
            <a:off x="801125" y="2456388"/>
            <a:ext cx="302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(multiplied by n kernels at this layer)</a:t>
            </a:r>
            <a:endParaRPr/>
          </a:p>
        </p:txBody>
      </p:sp>
      <p:cxnSp>
        <p:nvCxnSpPr>
          <p:cNvPr id="370" name="Google Shape;370;p36"/>
          <p:cNvCxnSpPr/>
          <p:nvPr/>
        </p:nvCxnSpPr>
        <p:spPr>
          <a:xfrm>
            <a:off x="1241425" y="3091075"/>
            <a:ext cx="462600" cy="456300"/>
          </a:xfrm>
          <a:prstGeom prst="straightConnector1">
            <a:avLst/>
          </a:prstGeom>
          <a:noFill/>
          <a:ln cap="flat" cmpd="sng" w="9525">
            <a:solidFill>
              <a:srgbClr val="CB8D01"/>
            </a:solidFill>
            <a:prstDash val="solid"/>
            <a:round/>
            <a:headEnd len="med" w="med" type="triangle"/>
            <a:tailEnd len="med" w="med" type="triangle"/>
          </a:ln>
        </p:spPr>
      </p:cxnSp>
      <p:sp>
        <p:nvSpPr>
          <p:cNvPr id="371" name="Google Shape;371;p36"/>
          <p:cNvSpPr txBox="1"/>
          <p:nvPr/>
        </p:nvSpPr>
        <p:spPr>
          <a:xfrm>
            <a:off x="86775" y="3227825"/>
            <a:ext cx="13173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Annotation vector corresponding to upper left corner of image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7"/>
          <p:cNvSpPr txBox="1"/>
          <p:nvPr>
            <p:ph type="title"/>
          </p:nvPr>
        </p:nvSpPr>
        <p:spPr>
          <a:xfrm>
            <a:off x="342900" y="280988"/>
            <a:ext cx="6172200" cy="6432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3300"/>
              <a:buFont typeface="Arial"/>
              <a:buNone/>
            </a:pPr>
            <a:r>
              <a:rPr lang="en"/>
              <a:t>Images with multiple parts</a:t>
            </a:r>
            <a:endParaRPr/>
          </a:p>
        </p:txBody>
      </p:sp>
      <p:pic>
        <p:nvPicPr>
          <p:cNvPr id="377" name="Google Shape;377;p37"/>
          <p:cNvPicPr preferRelativeResize="0"/>
          <p:nvPr/>
        </p:nvPicPr>
        <p:blipFill>
          <a:blip r:embed="rId3">
            <a:alphaModFix/>
          </a:blip>
          <a:stretch>
            <a:fillRect/>
          </a:stretch>
        </p:blipFill>
        <p:spPr>
          <a:xfrm>
            <a:off x="4425649" y="1112625"/>
            <a:ext cx="4497814" cy="3394575"/>
          </a:xfrm>
          <a:prstGeom prst="rect">
            <a:avLst/>
          </a:prstGeom>
          <a:noFill/>
          <a:ln>
            <a:noFill/>
          </a:ln>
        </p:spPr>
      </p:pic>
      <p:sp>
        <p:nvSpPr>
          <p:cNvPr id="378" name="Google Shape;378;p37"/>
          <p:cNvSpPr txBox="1"/>
          <p:nvPr>
            <p:ph idx="1" type="body"/>
          </p:nvPr>
        </p:nvSpPr>
        <p:spPr>
          <a:xfrm>
            <a:off x="241375" y="1708950"/>
            <a:ext cx="3972300" cy="2282700"/>
          </a:xfrm>
          <a:prstGeom prst="rect">
            <a:avLst/>
          </a:prstGeom>
          <a:noFill/>
          <a:ln cap="flat" cmpd="sng" w="9525">
            <a:solidFill>
              <a:srgbClr val="F4CCCC"/>
            </a:solidFill>
            <a:prstDash val="solid"/>
            <a:round/>
            <a:headEnd len="sm" w="sm" type="none"/>
            <a:tailEnd len="sm" w="sm" type="none"/>
          </a:ln>
        </p:spPr>
        <p:txBody>
          <a:bodyPr anchorCtr="0" anchor="t" bIns="34275" lIns="68575" spcFirstLastPara="1" rIns="68575" wrap="square" tIns="34275">
            <a:noAutofit/>
          </a:bodyPr>
          <a:lstStyle/>
          <a:p>
            <a:pPr indent="-355600" lvl="0" marL="457200" rtl="0" algn="l">
              <a:spcBef>
                <a:spcPts val="0"/>
              </a:spcBef>
              <a:spcAft>
                <a:spcPts val="0"/>
              </a:spcAft>
              <a:buClr>
                <a:srgbClr val="FF0000"/>
              </a:buClr>
              <a:buSzPts val="2000"/>
              <a:buChar char="-"/>
            </a:pPr>
            <a:r>
              <a:rPr lang="en" sz="2000">
                <a:solidFill>
                  <a:srgbClr val="FF0000"/>
                </a:solidFill>
              </a:rPr>
              <a:t>What are two approaches for labeling images composed of multiple objects?</a:t>
            </a:r>
            <a:endParaRPr sz="2000">
              <a:solidFill>
                <a:srgbClr val="FF0000"/>
              </a:solidFill>
            </a:endParaRPr>
          </a:p>
          <a:p>
            <a:pPr indent="-355600" lvl="0" marL="457200" rtl="0" algn="l">
              <a:spcBef>
                <a:spcPts val="1000"/>
              </a:spcBef>
              <a:spcAft>
                <a:spcPts val="1000"/>
              </a:spcAft>
              <a:buClr>
                <a:srgbClr val="FF0000"/>
              </a:buClr>
              <a:buSzPts val="2000"/>
              <a:buChar char="-"/>
            </a:pPr>
            <a:r>
              <a:rPr lang="en" sz="2000">
                <a:solidFill>
                  <a:srgbClr val="FF0000"/>
                </a:solidFill>
              </a:rPr>
              <a:t>In either case, how would you decompose the modeling challenge?</a:t>
            </a:r>
            <a:endParaRPr sz="2000">
              <a:solidFill>
                <a:srgbClr val="FF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8"/>
          <p:cNvSpPr txBox="1"/>
          <p:nvPr>
            <p:ph type="title"/>
          </p:nvPr>
        </p:nvSpPr>
        <p:spPr>
          <a:xfrm>
            <a:off x="342900" y="280988"/>
            <a:ext cx="6172200" cy="6432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3300"/>
              <a:buFont typeface="Arial"/>
              <a:buNone/>
            </a:pPr>
            <a:r>
              <a:rPr lang="en"/>
              <a:t>Region Proposal Networks</a:t>
            </a:r>
            <a:endParaRPr/>
          </a:p>
        </p:txBody>
      </p:sp>
      <p:sp>
        <p:nvSpPr>
          <p:cNvPr id="384" name="Google Shape;384;p38"/>
          <p:cNvSpPr txBox="1"/>
          <p:nvPr>
            <p:ph idx="1" type="body"/>
          </p:nvPr>
        </p:nvSpPr>
        <p:spPr>
          <a:xfrm>
            <a:off x="457200" y="1200150"/>
            <a:ext cx="5335500" cy="3394500"/>
          </a:xfrm>
          <a:prstGeom prst="rect">
            <a:avLst/>
          </a:prstGeom>
          <a:noFill/>
          <a:ln>
            <a:noFill/>
          </a:ln>
        </p:spPr>
        <p:txBody>
          <a:bodyPr anchorCtr="0" anchor="t" bIns="34275" lIns="68575" spcFirstLastPara="1" rIns="68575" wrap="square" tIns="34275">
            <a:noAutofit/>
          </a:bodyPr>
          <a:lstStyle/>
          <a:p>
            <a:pPr indent="-317500" lvl="0" marL="342900" rtl="0" algn="l">
              <a:spcBef>
                <a:spcPts val="0"/>
              </a:spcBef>
              <a:spcAft>
                <a:spcPts val="0"/>
              </a:spcAft>
              <a:buSzPts val="2400"/>
              <a:buChar char="●"/>
            </a:pPr>
            <a:r>
              <a:rPr lang="en"/>
              <a:t>RPNs propose regions of an image that each likely contain an object.</a:t>
            </a:r>
            <a:endParaRPr/>
          </a:p>
          <a:p>
            <a:pPr indent="-317500" lvl="0" marL="342900" rtl="0" algn="l">
              <a:spcBef>
                <a:spcPts val="0"/>
              </a:spcBef>
              <a:spcAft>
                <a:spcPts val="0"/>
              </a:spcAft>
              <a:buSzPts val="2400"/>
              <a:buChar char="●"/>
            </a:pPr>
            <a:r>
              <a:rPr lang="en"/>
              <a:t>Each region can then be separately classified</a:t>
            </a:r>
            <a:endParaRPr/>
          </a:p>
          <a:p>
            <a:pPr indent="-317500" lvl="0" marL="342900" rtl="0" algn="l">
              <a:spcBef>
                <a:spcPts val="0"/>
              </a:spcBef>
              <a:spcAft>
                <a:spcPts val="0"/>
              </a:spcAft>
              <a:buSzPts val="2400"/>
              <a:buChar char="●"/>
            </a:pPr>
            <a:r>
              <a:rPr lang="en"/>
              <a:t>Sharing compute between the region proposal and the classification is common (remember, feature maps align spatially with the underlying image)</a:t>
            </a:r>
            <a:endParaRPr/>
          </a:p>
        </p:txBody>
      </p:sp>
      <p:pic>
        <p:nvPicPr>
          <p:cNvPr id="385" name="Google Shape;385;p38"/>
          <p:cNvPicPr preferRelativeResize="0"/>
          <p:nvPr/>
        </p:nvPicPr>
        <p:blipFill>
          <a:blip r:embed="rId3">
            <a:alphaModFix/>
          </a:blip>
          <a:stretch>
            <a:fillRect/>
          </a:stretch>
        </p:blipFill>
        <p:spPr>
          <a:xfrm>
            <a:off x="5792531" y="1028700"/>
            <a:ext cx="3116944" cy="3627488"/>
          </a:xfrm>
          <a:prstGeom prst="rect">
            <a:avLst/>
          </a:prstGeom>
          <a:noFill/>
          <a:ln>
            <a:noFill/>
          </a:ln>
        </p:spPr>
      </p:pic>
      <p:sp>
        <p:nvSpPr>
          <p:cNvPr id="386" name="Google Shape;386;p38"/>
          <p:cNvSpPr txBox="1"/>
          <p:nvPr/>
        </p:nvSpPr>
        <p:spPr>
          <a:xfrm>
            <a:off x="1085850" y="4720590"/>
            <a:ext cx="7601100" cy="346200"/>
          </a:xfrm>
          <a:prstGeom prst="rect">
            <a:avLst/>
          </a:prstGeom>
          <a:noFill/>
          <a:ln>
            <a:noFill/>
          </a:ln>
        </p:spPr>
        <p:txBody>
          <a:bodyPr anchorCtr="0" anchor="b" bIns="34275" lIns="68575" spcFirstLastPara="1" rIns="68575" wrap="square" tIns="34275">
            <a:noAutofit/>
          </a:bodyPr>
          <a:lstStyle/>
          <a:p>
            <a:pPr indent="0" lvl="0" marL="0" marR="0" rtl="0" algn="r">
              <a:spcBef>
                <a:spcPts val="0"/>
              </a:spcBef>
              <a:spcAft>
                <a:spcPts val="0"/>
              </a:spcAft>
              <a:buSzPts val="800"/>
              <a:buNone/>
            </a:pPr>
            <a:r>
              <a:rPr lang="en" sz="900">
                <a:solidFill>
                  <a:srgbClr val="6C6C6C"/>
                </a:solidFill>
              </a:rPr>
              <a:t>Faster R-CNN: Towards Real-Time Object Detection with Region Proposal Networks (</a:t>
            </a:r>
            <a:r>
              <a:rPr lang="en" sz="900" u="sng">
                <a:solidFill>
                  <a:schemeClr val="hlink"/>
                </a:solidFill>
                <a:hlinkClick r:id="rId4"/>
              </a:rPr>
              <a:t>https://arxiv.org/pdf/1506.01497.pdf</a:t>
            </a:r>
            <a:r>
              <a:rPr lang="en" sz="900">
                <a:solidFill>
                  <a:srgbClr val="6C6C6C"/>
                </a:solidFill>
              </a:rPr>
              <a:t>)</a:t>
            </a:r>
            <a:endParaRPr sz="900">
              <a:solidFill>
                <a:srgbClr val="6C6C6C"/>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9"/>
          <p:cNvSpPr txBox="1"/>
          <p:nvPr>
            <p:ph type="title"/>
          </p:nvPr>
        </p:nvSpPr>
        <p:spPr>
          <a:xfrm>
            <a:off x="342900" y="281000"/>
            <a:ext cx="7830000" cy="6432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3300"/>
              <a:buFont typeface="Arial"/>
              <a:buNone/>
            </a:pPr>
            <a:r>
              <a:rPr lang="en"/>
              <a:t>Alignments for … Image Descriptions </a:t>
            </a:r>
            <a:endParaRPr/>
          </a:p>
        </p:txBody>
      </p:sp>
      <p:sp>
        <p:nvSpPr>
          <p:cNvPr id="392" name="Google Shape;392;p39"/>
          <p:cNvSpPr txBox="1"/>
          <p:nvPr>
            <p:ph idx="1" type="body"/>
          </p:nvPr>
        </p:nvSpPr>
        <p:spPr>
          <a:xfrm>
            <a:off x="457200" y="1200150"/>
            <a:ext cx="5335500" cy="3394500"/>
          </a:xfrm>
          <a:prstGeom prst="rect">
            <a:avLst/>
          </a:prstGeom>
          <a:noFill/>
          <a:ln>
            <a:noFill/>
          </a:ln>
        </p:spPr>
        <p:txBody>
          <a:bodyPr anchorCtr="0" anchor="t" bIns="34275" lIns="68575" spcFirstLastPara="1" rIns="68575" wrap="square" tIns="34275">
            <a:noAutofit/>
          </a:bodyPr>
          <a:lstStyle/>
          <a:p>
            <a:pPr indent="-317500" lvl="0" marL="342900" rtl="0" algn="l">
              <a:spcBef>
                <a:spcPts val="0"/>
              </a:spcBef>
              <a:spcAft>
                <a:spcPts val="0"/>
              </a:spcAft>
              <a:buSzPts val="2400"/>
              <a:buChar char="●"/>
            </a:pPr>
            <a:r>
              <a:rPr lang="en"/>
              <a:t>Classification of the regions doesn’t need to be done by a fixed set of classes</a:t>
            </a:r>
            <a:endParaRPr/>
          </a:p>
          <a:p>
            <a:pPr indent="0" lvl="0" marL="0" rtl="0" algn="l">
              <a:spcBef>
                <a:spcPts val="0"/>
              </a:spcBef>
              <a:spcAft>
                <a:spcPts val="0"/>
              </a:spcAft>
              <a:buNone/>
            </a:pPr>
            <a:r>
              <a:t/>
            </a:r>
            <a:endParaRPr/>
          </a:p>
          <a:p>
            <a:pPr indent="-317500" lvl="0" marL="342900" rtl="0" algn="l">
              <a:spcBef>
                <a:spcPts val="0"/>
              </a:spcBef>
              <a:spcAft>
                <a:spcPts val="0"/>
              </a:spcAft>
              <a:buSzPts val="2400"/>
              <a:buChar char="●"/>
            </a:pPr>
            <a:r>
              <a:rPr lang="en"/>
              <a:t>Instead, once regions have been proposed, each can be considered their own image and captioned using natural language</a:t>
            </a:r>
            <a:endParaRPr/>
          </a:p>
        </p:txBody>
      </p:sp>
      <p:sp>
        <p:nvSpPr>
          <p:cNvPr id="393" name="Google Shape;393;p39"/>
          <p:cNvSpPr txBox="1"/>
          <p:nvPr/>
        </p:nvSpPr>
        <p:spPr>
          <a:xfrm>
            <a:off x="1085850" y="4720590"/>
            <a:ext cx="7601100" cy="346200"/>
          </a:xfrm>
          <a:prstGeom prst="rect">
            <a:avLst/>
          </a:prstGeom>
          <a:noFill/>
          <a:ln>
            <a:noFill/>
          </a:ln>
        </p:spPr>
        <p:txBody>
          <a:bodyPr anchorCtr="0" anchor="b" bIns="34275" lIns="68575" spcFirstLastPara="1" rIns="68575" wrap="square" tIns="34275">
            <a:noAutofit/>
          </a:bodyPr>
          <a:lstStyle/>
          <a:p>
            <a:pPr indent="0" lvl="0" marL="0" marR="0" rtl="0" algn="r">
              <a:spcBef>
                <a:spcPts val="0"/>
              </a:spcBef>
              <a:spcAft>
                <a:spcPts val="0"/>
              </a:spcAft>
              <a:buSzPts val="800"/>
              <a:buNone/>
            </a:pPr>
            <a:r>
              <a:rPr lang="en" sz="900">
                <a:solidFill>
                  <a:srgbClr val="6C6C6C"/>
                </a:solidFill>
              </a:rPr>
              <a:t>Deep Visual-Semantic Alignments for Generating Image Descriptions (</a:t>
            </a:r>
            <a:r>
              <a:rPr lang="en" sz="900" u="sng">
                <a:solidFill>
                  <a:schemeClr val="hlink"/>
                </a:solidFill>
                <a:hlinkClick r:id="rId3"/>
              </a:rPr>
              <a:t>https://arxiv.org/pdf/1412.2306.pdf</a:t>
            </a:r>
            <a:r>
              <a:rPr lang="en" sz="900">
                <a:solidFill>
                  <a:srgbClr val="6C6C6C"/>
                </a:solidFill>
              </a:rPr>
              <a:t>)</a:t>
            </a:r>
            <a:endParaRPr sz="900">
              <a:solidFill>
                <a:srgbClr val="6C6C6C"/>
              </a:solidFill>
            </a:endParaRPr>
          </a:p>
        </p:txBody>
      </p:sp>
      <p:pic>
        <p:nvPicPr>
          <p:cNvPr id="394" name="Google Shape;394;p39"/>
          <p:cNvPicPr preferRelativeResize="0"/>
          <p:nvPr/>
        </p:nvPicPr>
        <p:blipFill>
          <a:blip r:embed="rId4">
            <a:alphaModFix/>
          </a:blip>
          <a:stretch>
            <a:fillRect/>
          </a:stretch>
        </p:blipFill>
        <p:spPr>
          <a:xfrm>
            <a:off x="5837306" y="1347975"/>
            <a:ext cx="3122775" cy="280688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0"/>
          <p:cNvSpPr txBox="1"/>
          <p:nvPr>
            <p:ph type="title"/>
          </p:nvPr>
        </p:nvSpPr>
        <p:spPr>
          <a:xfrm>
            <a:off x="342900" y="281000"/>
            <a:ext cx="8247900" cy="6432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3300"/>
              <a:buFont typeface="Arial"/>
              <a:buNone/>
            </a:pPr>
            <a:r>
              <a:rPr lang="en"/>
              <a:t>Using regions as the unit of attention</a:t>
            </a:r>
            <a:endParaRPr/>
          </a:p>
        </p:txBody>
      </p:sp>
      <p:sp>
        <p:nvSpPr>
          <p:cNvPr id="400" name="Google Shape;400;p40"/>
          <p:cNvSpPr txBox="1"/>
          <p:nvPr>
            <p:ph idx="1" type="body"/>
          </p:nvPr>
        </p:nvSpPr>
        <p:spPr>
          <a:xfrm>
            <a:off x="342900" y="1177950"/>
            <a:ext cx="4769100" cy="3288900"/>
          </a:xfrm>
          <a:prstGeom prst="rect">
            <a:avLst/>
          </a:prstGeom>
          <a:noFill/>
          <a:ln>
            <a:noFill/>
          </a:ln>
        </p:spPr>
        <p:txBody>
          <a:bodyPr anchorCtr="0" anchor="t" bIns="34275" lIns="68575" spcFirstLastPara="1" rIns="68575" wrap="square" tIns="34275">
            <a:noAutofit/>
          </a:bodyPr>
          <a:lstStyle/>
          <a:p>
            <a:pPr indent="-266700" lvl="0" marL="266700" rtl="0" algn="l">
              <a:spcBef>
                <a:spcPts val="0"/>
              </a:spcBef>
              <a:spcAft>
                <a:spcPts val="0"/>
              </a:spcAft>
              <a:buSzPts val="2400"/>
              <a:buChar char="•"/>
            </a:pPr>
            <a:r>
              <a:rPr lang="en"/>
              <a:t>Attention in “Show, Attend and Tell” used vectors corresponding to some fixed dimension regions of the image.</a:t>
            </a:r>
            <a:endParaRPr/>
          </a:p>
          <a:p>
            <a:pPr indent="0" lvl="0" marL="0" rtl="0" algn="l">
              <a:spcBef>
                <a:spcPts val="0"/>
              </a:spcBef>
              <a:spcAft>
                <a:spcPts val="0"/>
              </a:spcAft>
              <a:buNone/>
            </a:pPr>
            <a:r>
              <a:t/>
            </a:r>
            <a:endParaRPr/>
          </a:p>
          <a:p>
            <a:pPr indent="-266700" lvl="0" marL="266700" rtl="0" algn="l">
              <a:spcBef>
                <a:spcPts val="0"/>
              </a:spcBef>
              <a:spcAft>
                <a:spcPts val="0"/>
              </a:spcAft>
              <a:buSzPts val="2400"/>
              <a:buChar char="•"/>
            </a:pPr>
            <a:r>
              <a:rPr lang="en"/>
              <a:t>What if we augmented this with the representations of regions proposed by a RPN?</a:t>
            </a:r>
            <a:endParaRPr/>
          </a:p>
        </p:txBody>
      </p:sp>
      <p:sp>
        <p:nvSpPr>
          <p:cNvPr id="401" name="Google Shape;401;p40"/>
          <p:cNvSpPr txBox="1"/>
          <p:nvPr/>
        </p:nvSpPr>
        <p:spPr>
          <a:xfrm>
            <a:off x="1085850" y="4720590"/>
            <a:ext cx="7601100" cy="346200"/>
          </a:xfrm>
          <a:prstGeom prst="rect">
            <a:avLst/>
          </a:prstGeom>
          <a:noFill/>
          <a:ln>
            <a:noFill/>
          </a:ln>
        </p:spPr>
        <p:txBody>
          <a:bodyPr anchorCtr="0" anchor="b" bIns="34275" lIns="68575" spcFirstLastPara="1" rIns="68575" wrap="square" tIns="34275">
            <a:noAutofit/>
          </a:bodyPr>
          <a:lstStyle/>
          <a:p>
            <a:pPr indent="0" lvl="0" marL="0" marR="0" rtl="0" algn="r">
              <a:spcBef>
                <a:spcPts val="0"/>
              </a:spcBef>
              <a:spcAft>
                <a:spcPts val="0"/>
              </a:spcAft>
              <a:buSzPts val="800"/>
              <a:buNone/>
            </a:pPr>
            <a:r>
              <a:rPr lang="en" sz="900">
                <a:solidFill>
                  <a:srgbClr val="6C6C6C"/>
                </a:solidFill>
              </a:rPr>
              <a:t>Bottom-Up and Top-Down Attention for Image Captioning and Visual Question Answering (</a:t>
            </a:r>
            <a:r>
              <a:rPr lang="en" sz="900" u="sng">
                <a:solidFill>
                  <a:schemeClr val="hlink"/>
                </a:solidFill>
                <a:hlinkClick r:id="rId3"/>
              </a:rPr>
              <a:t>https://arxiv.org/pdf/1707.07998.pdf</a:t>
            </a:r>
            <a:r>
              <a:rPr lang="en" sz="900">
                <a:solidFill>
                  <a:srgbClr val="6C6C6C"/>
                </a:solidFill>
              </a:rPr>
              <a:t>)</a:t>
            </a:r>
            <a:endParaRPr sz="900">
              <a:solidFill>
                <a:srgbClr val="6C6C6C"/>
              </a:solidFill>
            </a:endParaRPr>
          </a:p>
        </p:txBody>
      </p:sp>
      <p:pic>
        <p:nvPicPr>
          <p:cNvPr id="402" name="Google Shape;402;p40"/>
          <p:cNvPicPr preferRelativeResize="0"/>
          <p:nvPr/>
        </p:nvPicPr>
        <p:blipFill>
          <a:blip r:embed="rId4">
            <a:alphaModFix/>
          </a:blip>
          <a:stretch>
            <a:fillRect/>
          </a:stretch>
        </p:blipFill>
        <p:spPr>
          <a:xfrm>
            <a:off x="4985441" y="1085138"/>
            <a:ext cx="3984409" cy="357901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id="408" name="Google Shape;408;p41"/>
          <p:cNvPicPr preferRelativeResize="0"/>
          <p:nvPr/>
        </p:nvPicPr>
        <p:blipFill>
          <a:blip r:embed="rId3">
            <a:alphaModFix/>
          </a:blip>
          <a:stretch>
            <a:fillRect/>
          </a:stretch>
        </p:blipFill>
        <p:spPr>
          <a:xfrm>
            <a:off x="114300" y="1046578"/>
            <a:ext cx="8915403" cy="30503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2"/>
          <p:cNvSpPr txBox="1"/>
          <p:nvPr>
            <p:ph type="title"/>
          </p:nvPr>
        </p:nvSpPr>
        <p:spPr>
          <a:xfrm>
            <a:off x="722313" y="3305176"/>
            <a:ext cx="7772400" cy="10215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Visual Question Answering</a:t>
            </a:r>
            <a:endParaRPr/>
          </a:p>
        </p:txBody>
      </p:sp>
      <p:sp>
        <p:nvSpPr>
          <p:cNvPr id="414" name="Google Shape;414;p42"/>
          <p:cNvSpPr txBox="1"/>
          <p:nvPr>
            <p:ph idx="1" type="body"/>
          </p:nvPr>
        </p:nvSpPr>
        <p:spPr>
          <a:xfrm>
            <a:off x="722313" y="2180035"/>
            <a:ext cx="7772400" cy="1125300"/>
          </a:xfrm>
          <a:prstGeom prst="rect">
            <a:avLst/>
          </a:prstGeom>
        </p:spPr>
        <p:txBody>
          <a:bodyPr anchorCtr="0" anchor="b" bIns="34275" lIns="68575" spcFirstLastPara="1" rIns="68575" wrap="square" tIns="34275">
            <a:noAutofit/>
          </a:bodyPr>
          <a:lstStyle/>
          <a:p>
            <a:pPr indent="0" lvl="0" marL="0" rtl="0" algn="l">
              <a:spcBef>
                <a:spcPts val="500"/>
              </a:spcBef>
              <a:spcAft>
                <a:spcPts val="0"/>
              </a:spcAft>
              <a:buNone/>
            </a:pPr>
            <a:r>
              <a:rPr lang="en"/>
              <a:t>Multimodality in NLP</a:t>
            </a:r>
            <a:endParaRPr/>
          </a:p>
        </p:txBody>
      </p:sp>
      <p:sp>
        <p:nvSpPr>
          <p:cNvPr id="415" name="Google Shape;415;p42"/>
          <p:cNvSpPr txBox="1"/>
          <p:nvPr>
            <p:ph idx="1" type="body"/>
          </p:nvPr>
        </p:nvSpPr>
        <p:spPr>
          <a:xfrm>
            <a:off x="4485550" y="3968075"/>
            <a:ext cx="3972300" cy="938700"/>
          </a:xfrm>
          <a:prstGeom prst="rect">
            <a:avLst/>
          </a:prstGeom>
          <a:noFill/>
          <a:ln cap="flat" cmpd="sng" w="9525">
            <a:solidFill>
              <a:srgbClr val="F4CCCC"/>
            </a:solidFill>
            <a:prstDash val="solid"/>
            <a:round/>
            <a:headEnd len="sm" w="sm" type="none"/>
            <a:tailEnd len="sm" w="sm" type="none"/>
          </a:ln>
        </p:spPr>
        <p:txBody>
          <a:bodyPr anchorCtr="0" anchor="t" bIns="34275" lIns="68575" spcFirstLastPara="1" rIns="68575" wrap="square" tIns="34275">
            <a:noAutofit/>
          </a:bodyPr>
          <a:lstStyle/>
          <a:p>
            <a:pPr indent="-355600" lvl="0" marL="457200" rtl="0" algn="l">
              <a:spcBef>
                <a:spcPts val="0"/>
              </a:spcBef>
              <a:spcAft>
                <a:spcPts val="0"/>
              </a:spcAft>
              <a:buClr>
                <a:srgbClr val="FF0000"/>
              </a:buClr>
              <a:buSzPts val="2000"/>
              <a:buChar char="-"/>
            </a:pPr>
            <a:r>
              <a:rPr lang="en" sz="2000">
                <a:solidFill>
                  <a:srgbClr val="FF0000"/>
                </a:solidFill>
              </a:rPr>
              <a:t>How is this different from regular question answering?</a:t>
            </a:r>
            <a:endParaRPr sz="2000">
              <a:solidFill>
                <a:srgbClr val="FF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5"/>
          <p:cNvSpPr txBox="1"/>
          <p:nvPr>
            <p:ph type="title"/>
          </p:nvPr>
        </p:nvSpPr>
        <p:spPr>
          <a:xfrm>
            <a:off x="457200" y="171450"/>
            <a:ext cx="8229600" cy="8574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3300"/>
              <a:buFont typeface="Arial"/>
              <a:buNone/>
            </a:pPr>
            <a:r>
              <a:rPr lang="en"/>
              <a:t>This Week</a:t>
            </a:r>
            <a:endParaRPr/>
          </a:p>
        </p:txBody>
      </p:sp>
      <p:sp>
        <p:nvSpPr>
          <p:cNvPr id="105" name="Google Shape;105;p25"/>
          <p:cNvSpPr txBox="1"/>
          <p:nvPr>
            <p:ph idx="1" type="body"/>
          </p:nvPr>
        </p:nvSpPr>
        <p:spPr>
          <a:xfrm>
            <a:off x="457200" y="1200150"/>
            <a:ext cx="8229600" cy="37158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None/>
            </a:pPr>
            <a:r>
              <a:rPr b="1" lang="en"/>
              <a:t>Goals</a:t>
            </a:r>
            <a:endParaRPr b="1"/>
          </a:p>
          <a:p>
            <a:pPr indent="-266700" lvl="0" marL="266700" rtl="0" algn="l">
              <a:spcBef>
                <a:spcPts val="0"/>
              </a:spcBef>
              <a:spcAft>
                <a:spcPts val="0"/>
              </a:spcAft>
              <a:buSzPts val="2400"/>
              <a:buChar char="•"/>
            </a:pPr>
            <a:r>
              <a:rPr lang="en"/>
              <a:t>Examine a variety of multimodal tasks and gain some intuition for the kinds of network structures used to approach them</a:t>
            </a:r>
            <a:endParaRPr/>
          </a:p>
          <a:p>
            <a:pPr indent="-266700" lvl="0" marL="266700" rtl="0" algn="l">
              <a:spcBef>
                <a:spcPts val="0"/>
              </a:spcBef>
              <a:spcAft>
                <a:spcPts val="0"/>
              </a:spcAft>
              <a:buSzPts val="2400"/>
              <a:buChar char="•"/>
            </a:pPr>
            <a:r>
              <a:rPr lang="en"/>
              <a:t>Provide enough framework and context to independently explore these tasks and their relevant papers.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Non-Goals</a:t>
            </a:r>
            <a:endParaRPr/>
          </a:p>
          <a:p>
            <a:pPr indent="-266700" lvl="0" marL="266700" rtl="0" algn="l">
              <a:spcBef>
                <a:spcPts val="0"/>
              </a:spcBef>
              <a:spcAft>
                <a:spcPts val="0"/>
              </a:spcAft>
              <a:buSzPts val="2400"/>
              <a:buChar char="•"/>
            </a:pPr>
            <a:r>
              <a:rPr lang="en"/>
              <a:t>Deep dive into any particular application.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3"/>
          <p:cNvSpPr txBox="1"/>
          <p:nvPr>
            <p:ph type="title"/>
          </p:nvPr>
        </p:nvSpPr>
        <p:spPr>
          <a:xfrm>
            <a:off x="457200" y="171450"/>
            <a:ext cx="8229600" cy="8574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3300"/>
              <a:buFont typeface="Arial"/>
              <a:buNone/>
            </a:pPr>
            <a:r>
              <a:rPr lang="en"/>
              <a:t>Visual Question Answering</a:t>
            </a:r>
            <a:endParaRPr/>
          </a:p>
        </p:txBody>
      </p:sp>
      <p:sp>
        <p:nvSpPr>
          <p:cNvPr id="421" name="Google Shape;421;p43"/>
          <p:cNvSpPr txBox="1"/>
          <p:nvPr>
            <p:ph idx="1" type="body"/>
          </p:nvPr>
        </p:nvSpPr>
        <p:spPr>
          <a:xfrm>
            <a:off x="457200" y="1200151"/>
            <a:ext cx="8229600" cy="33945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None/>
            </a:pPr>
            <a:r>
              <a:rPr lang="en"/>
              <a:t>Input consists of two components:</a:t>
            </a:r>
            <a:endParaRPr/>
          </a:p>
          <a:p>
            <a:pPr indent="-266700" lvl="0" marL="266700" rtl="0" algn="l">
              <a:spcBef>
                <a:spcPts val="0"/>
              </a:spcBef>
              <a:spcAft>
                <a:spcPts val="0"/>
              </a:spcAft>
              <a:buSzPts val="2400"/>
              <a:buChar char="•"/>
            </a:pPr>
            <a:r>
              <a:rPr lang="en"/>
              <a:t>An image</a:t>
            </a:r>
            <a:endParaRPr/>
          </a:p>
          <a:p>
            <a:pPr indent="-266700" lvl="0" marL="266700" rtl="0" algn="l">
              <a:spcBef>
                <a:spcPts val="0"/>
              </a:spcBef>
              <a:spcAft>
                <a:spcPts val="0"/>
              </a:spcAft>
              <a:buSzPts val="2400"/>
              <a:buChar char="•"/>
            </a:pPr>
            <a:r>
              <a:rPr lang="en"/>
              <a:t>A question about the image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ctr">
              <a:spcBef>
                <a:spcPts val="0"/>
              </a:spcBef>
              <a:spcAft>
                <a:spcPts val="0"/>
              </a:spcAft>
              <a:buNone/>
            </a:pPr>
            <a:r>
              <a:rPr lang="en"/>
              <a:t>“What room are they in?”</a:t>
            </a:r>
            <a:endParaRPr/>
          </a:p>
        </p:txBody>
      </p:sp>
      <p:pic>
        <p:nvPicPr>
          <p:cNvPr id="422" name="Google Shape;422;p43"/>
          <p:cNvPicPr preferRelativeResize="0"/>
          <p:nvPr/>
        </p:nvPicPr>
        <p:blipFill rotWithShape="1">
          <a:blip r:embed="rId3">
            <a:alphaModFix/>
          </a:blip>
          <a:srcRect b="0" l="0" r="2486" t="7944"/>
          <a:stretch/>
        </p:blipFill>
        <p:spPr>
          <a:xfrm>
            <a:off x="3159631" y="2392644"/>
            <a:ext cx="2354625" cy="1762462"/>
          </a:xfrm>
          <a:prstGeom prst="rect">
            <a:avLst/>
          </a:prstGeom>
          <a:noFill/>
          <a:ln>
            <a:noFill/>
          </a:ln>
        </p:spPr>
      </p:pic>
      <p:sp>
        <p:nvSpPr>
          <p:cNvPr id="423" name="Google Shape;423;p43"/>
          <p:cNvSpPr txBox="1"/>
          <p:nvPr>
            <p:ph idx="1" type="body"/>
          </p:nvPr>
        </p:nvSpPr>
        <p:spPr>
          <a:xfrm>
            <a:off x="5687825" y="2753200"/>
            <a:ext cx="3314400" cy="857400"/>
          </a:xfrm>
          <a:prstGeom prst="rect">
            <a:avLst/>
          </a:prstGeom>
          <a:noFill/>
          <a:ln cap="flat" cmpd="sng" w="9525">
            <a:solidFill>
              <a:srgbClr val="F4CCCC"/>
            </a:solidFill>
            <a:prstDash val="solid"/>
            <a:round/>
            <a:headEnd len="sm" w="sm" type="none"/>
            <a:tailEnd len="sm" w="sm" type="none"/>
          </a:ln>
        </p:spPr>
        <p:txBody>
          <a:bodyPr anchorCtr="0" anchor="t" bIns="34275" lIns="68575" spcFirstLastPara="1" rIns="68575" wrap="square" tIns="34275">
            <a:noAutofit/>
          </a:bodyPr>
          <a:lstStyle/>
          <a:p>
            <a:pPr indent="-355600" lvl="0" marL="457200" rtl="0" algn="l">
              <a:spcBef>
                <a:spcPts val="0"/>
              </a:spcBef>
              <a:spcAft>
                <a:spcPts val="0"/>
              </a:spcAft>
              <a:buClr>
                <a:srgbClr val="FF0000"/>
              </a:buClr>
              <a:buSzPts val="2000"/>
              <a:buChar char="-"/>
            </a:pPr>
            <a:r>
              <a:rPr lang="en" sz="2000">
                <a:solidFill>
                  <a:srgbClr val="FF0000"/>
                </a:solidFill>
              </a:rPr>
              <a:t>What is output from these models?</a:t>
            </a:r>
            <a:endParaRPr sz="2000">
              <a:solidFill>
                <a:srgbClr val="FF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4"/>
          <p:cNvSpPr txBox="1"/>
          <p:nvPr>
            <p:ph type="title"/>
          </p:nvPr>
        </p:nvSpPr>
        <p:spPr>
          <a:xfrm>
            <a:off x="457200" y="171450"/>
            <a:ext cx="8229600" cy="8574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3300"/>
              <a:buFont typeface="Arial"/>
              <a:buNone/>
            </a:pPr>
            <a:r>
              <a:rPr lang="en"/>
              <a:t>Visual Question Answering</a:t>
            </a:r>
            <a:endParaRPr/>
          </a:p>
        </p:txBody>
      </p:sp>
      <p:pic>
        <p:nvPicPr>
          <p:cNvPr id="429" name="Google Shape;429;p44"/>
          <p:cNvPicPr preferRelativeResize="0"/>
          <p:nvPr/>
        </p:nvPicPr>
        <p:blipFill>
          <a:blip r:embed="rId3">
            <a:alphaModFix/>
          </a:blip>
          <a:stretch>
            <a:fillRect/>
          </a:stretch>
        </p:blipFill>
        <p:spPr>
          <a:xfrm>
            <a:off x="497756" y="1378726"/>
            <a:ext cx="8331113" cy="2789212"/>
          </a:xfrm>
          <a:prstGeom prst="rect">
            <a:avLst/>
          </a:prstGeom>
          <a:noFill/>
          <a:ln>
            <a:noFill/>
          </a:ln>
        </p:spPr>
      </p:pic>
      <p:sp>
        <p:nvSpPr>
          <p:cNvPr id="430" name="Google Shape;430;p44"/>
          <p:cNvSpPr txBox="1"/>
          <p:nvPr/>
        </p:nvSpPr>
        <p:spPr>
          <a:xfrm>
            <a:off x="1085850" y="4720590"/>
            <a:ext cx="7601100" cy="346200"/>
          </a:xfrm>
          <a:prstGeom prst="rect">
            <a:avLst/>
          </a:prstGeom>
          <a:noFill/>
          <a:ln>
            <a:noFill/>
          </a:ln>
        </p:spPr>
        <p:txBody>
          <a:bodyPr anchorCtr="0" anchor="b" bIns="34275" lIns="68575" spcFirstLastPara="1" rIns="68575" wrap="square" tIns="34275">
            <a:noAutofit/>
          </a:bodyPr>
          <a:lstStyle/>
          <a:p>
            <a:pPr indent="0" lvl="0" marL="0" marR="0" rtl="0" algn="r">
              <a:spcBef>
                <a:spcPts val="0"/>
              </a:spcBef>
              <a:spcAft>
                <a:spcPts val="0"/>
              </a:spcAft>
              <a:buSzPts val="800"/>
              <a:buNone/>
            </a:pPr>
            <a:r>
              <a:rPr lang="en" sz="900">
                <a:solidFill>
                  <a:srgbClr val="6C6C6C"/>
                </a:solidFill>
              </a:rPr>
              <a:t>Bottom-Up and Top-Down Attention for Image Captioning and Visual Question Answering (</a:t>
            </a:r>
            <a:r>
              <a:rPr lang="en" sz="900" u="sng">
                <a:solidFill>
                  <a:schemeClr val="hlink"/>
                </a:solidFill>
                <a:hlinkClick r:id="rId4"/>
              </a:rPr>
              <a:t>https://arxiv.org/pdf/1707.07998.pdf</a:t>
            </a:r>
            <a:r>
              <a:rPr lang="en" sz="900">
                <a:solidFill>
                  <a:srgbClr val="6C6C6C"/>
                </a:solidFill>
              </a:rPr>
              <a:t>)</a:t>
            </a:r>
            <a:endParaRPr sz="900">
              <a:solidFill>
                <a:srgbClr val="6C6C6C"/>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5"/>
          <p:cNvSpPr txBox="1"/>
          <p:nvPr>
            <p:ph type="title"/>
          </p:nvPr>
        </p:nvSpPr>
        <p:spPr>
          <a:xfrm>
            <a:off x="457200" y="171450"/>
            <a:ext cx="8229600" cy="8574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3300"/>
              <a:buFont typeface="Arial"/>
              <a:buNone/>
            </a:pPr>
            <a:r>
              <a:rPr lang="en"/>
              <a:t>Visual Question Answering: output</a:t>
            </a:r>
            <a:endParaRPr/>
          </a:p>
        </p:txBody>
      </p:sp>
      <p:pic>
        <p:nvPicPr>
          <p:cNvPr id="436" name="Google Shape;436;p45"/>
          <p:cNvPicPr preferRelativeResize="0"/>
          <p:nvPr/>
        </p:nvPicPr>
        <p:blipFill>
          <a:blip r:embed="rId3">
            <a:alphaModFix/>
          </a:blip>
          <a:stretch>
            <a:fillRect/>
          </a:stretch>
        </p:blipFill>
        <p:spPr>
          <a:xfrm>
            <a:off x="2244244" y="1642275"/>
            <a:ext cx="4655513" cy="2894700"/>
          </a:xfrm>
          <a:prstGeom prst="rect">
            <a:avLst/>
          </a:prstGeom>
          <a:noFill/>
          <a:ln>
            <a:noFill/>
          </a:ln>
        </p:spPr>
      </p:pic>
      <p:sp>
        <p:nvSpPr>
          <p:cNvPr id="437" name="Google Shape;437;p45"/>
          <p:cNvSpPr txBox="1"/>
          <p:nvPr/>
        </p:nvSpPr>
        <p:spPr>
          <a:xfrm>
            <a:off x="1085850" y="4720590"/>
            <a:ext cx="7601100" cy="346200"/>
          </a:xfrm>
          <a:prstGeom prst="rect">
            <a:avLst/>
          </a:prstGeom>
          <a:noFill/>
          <a:ln>
            <a:noFill/>
          </a:ln>
        </p:spPr>
        <p:txBody>
          <a:bodyPr anchorCtr="0" anchor="b" bIns="34275" lIns="68575" spcFirstLastPara="1" rIns="68575" wrap="square" tIns="34275">
            <a:noAutofit/>
          </a:bodyPr>
          <a:lstStyle/>
          <a:p>
            <a:pPr indent="0" lvl="0" marL="0" marR="0" rtl="0" algn="r">
              <a:spcBef>
                <a:spcPts val="0"/>
              </a:spcBef>
              <a:spcAft>
                <a:spcPts val="0"/>
              </a:spcAft>
              <a:buSzPts val="800"/>
              <a:buNone/>
            </a:pPr>
            <a:r>
              <a:rPr lang="en" sz="900">
                <a:solidFill>
                  <a:srgbClr val="6C6C6C"/>
                </a:solidFill>
              </a:rPr>
              <a:t>Bottom-Up and Top-Down Attention for Image Captioning and Visual Question Answering (</a:t>
            </a:r>
            <a:r>
              <a:rPr lang="en" sz="900" u="sng">
                <a:solidFill>
                  <a:schemeClr val="hlink"/>
                </a:solidFill>
                <a:hlinkClick r:id="rId4"/>
              </a:rPr>
              <a:t>https://arxiv.org/pdf/1707.07998.pdf</a:t>
            </a:r>
            <a:r>
              <a:rPr lang="en" sz="900">
                <a:solidFill>
                  <a:srgbClr val="6C6C6C"/>
                </a:solidFill>
              </a:rPr>
              <a:t>)</a:t>
            </a:r>
            <a:endParaRPr sz="900">
              <a:solidFill>
                <a:srgbClr val="6C6C6C"/>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6"/>
          <p:cNvSpPr txBox="1"/>
          <p:nvPr>
            <p:ph type="title"/>
          </p:nvPr>
        </p:nvSpPr>
        <p:spPr>
          <a:xfrm>
            <a:off x="722313" y="3305176"/>
            <a:ext cx="7772400" cy="10215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Text-conditional Image Generation</a:t>
            </a:r>
            <a:endParaRPr/>
          </a:p>
        </p:txBody>
      </p:sp>
      <p:sp>
        <p:nvSpPr>
          <p:cNvPr id="443" name="Google Shape;443;p46"/>
          <p:cNvSpPr txBox="1"/>
          <p:nvPr>
            <p:ph idx="1" type="body"/>
          </p:nvPr>
        </p:nvSpPr>
        <p:spPr>
          <a:xfrm>
            <a:off x="722313" y="2180035"/>
            <a:ext cx="7772400" cy="1125300"/>
          </a:xfrm>
          <a:prstGeom prst="rect">
            <a:avLst/>
          </a:prstGeom>
        </p:spPr>
        <p:txBody>
          <a:bodyPr anchorCtr="0" anchor="b" bIns="34275" lIns="68575" spcFirstLastPara="1" rIns="68575" wrap="square" tIns="34275">
            <a:noAutofit/>
          </a:bodyPr>
          <a:lstStyle/>
          <a:p>
            <a:pPr indent="0" lvl="0" marL="0" rtl="0" algn="l">
              <a:spcBef>
                <a:spcPts val="500"/>
              </a:spcBef>
              <a:spcAft>
                <a:spcPts val="0"/>
              </a:spcAft>
              <a:buNone/>
            </a:pPr>
            <a:r>
              <a:rPr lang="en"/>
              <a:t>Multimodality in NLP</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7"/>
          <p:cNvSpPr txBox="1"/>
          <p:nvPr>
            <p:ph type="title"/>
          </p:nvPr>
        </p:nvSpPr>
        <p:spPr>
          <a:xfrm>
            <a:off x="457200" y="171450"/>
            <a:ext cx="8229600" cy="8574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Teaser: </a:t>
            </a:r>
            <a:r>
              <a:rPr lang="en" u="sng">
                <a:solidFill>
                  <a:schemeClr val="hlink"/>
                </a:solidFill>
                <a:hlinkClick r:id="rId3"/>
              </a:rPr>
              <a:t>DALL-E 2</a:t>
            </a:r>
            <a:endParaRPr/>
          </a:p>
        </p:txBody>
      </p:sp>
      <p:pic>
        <p:nvPicPr>
          <p:cNvPr id="449" name="Google Shape;449;p47"/>
          <p:cNvPicPr preferRelativeResize="0"/>
          <p:nvPr/>
        </p:nvPicPr>
        <p:blipFill>
          <a:blip r:embed="rId4">
            <a:alphaModFix/>
          </a:blip>
          <a:stretch>
            <a:fillRect/>
          </a:stretch>
        </p:blipFill>
        <p:spPr>
          <a:xfrm>
            <a:off x="5040950" y="1423300"/>
            <a:ext cx="3268024" cy="3268024"/>
          </a:xfrm>
          <a:prstGeom prst="rect">
            <a:avLst/>
          </a:prstGeom>
          <a:noFill/>
          <a:ln>
            <a:noFill/>
          </a:ln>
        </p:spPr>
      </p:pic>
      <p:sp>
        <p:nvSpPr>
          <p:cNvPr id="450" name="Google Shape;450;p47"/>
          <p:cNvSpPr txBox="1"/>
          <p:nvPr/>
        </p:nvSpPr>
        <p:spPr>
          <a:xfrm>
            <a:off x="291900" y="1841263"/>
            <a:ext cx="4544100" cy="243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3300">
                <a:solidFill>
                  <a:schemeClr val="dk1"/>
                </a:solidFill>
              </a:rPr>
              <a:t>A bowl of soup that is a portal to another dimension as a digital art</a:t>
            </a:r>
            <a:endParaRPr sz="33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8"/>
          <p:cNvSpPr txBox="1"/>
          <p:nvPr>
            <p:ph type="title"/>
          </p:nvPr>
        </p:nvSpPr>
        <p:spPr>
          <a:xfrm>
            <a:off x="457200" y="171450"/>
            <a:ext cx="8229600" cy="8574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3300"/>
              <a:buFont typeface="Arial"/>
              <a:buNone/>
            </a:pPr>
            <a:r>
              <a:rPr lang="en" sz="3000"/>
              <a:t>Image Generation</a:t>
            </a:r>
            <a:endParaRPr sz="3000"/>
          </a:p>
        </p:txBody>
      </p:sp>
      <p:sp>
        <p:nvSpPr>
          <p:cNvPr id="456" name="Google Shape;456;p48"/>
          <p:cNvSpPr txBox="1"/>
          <p:nvPr>
            <p:ph idx="1" type="body"/>
          </p:nvPr>
        </p:nvSpPr>
        <p:spPr>
          <a:xfrm>
            <a:off x="457200" y="1200151"/>
            <a:ext cx="8229600" cy="33945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None/>
            </a:pPr>
            <a:r>
              <a:rPr lang="en" sz="2200"/>
              <a:t>Two steps:</a:t>
            </a:r>
            <a:endParaRPr sz="2200"/>
          </a:p>
          <a:p>
            <a:pPr indent="0" lvl="0" marL="0" rtl="0" algn="l">
              <a:spcBef>
                <a:spcPts val="0"/>
              </a:spcBef>
              <a:spcAft>
                <a:spcPts val="0"/>
              </a:spcAft>
              <a:buNone/>
            </a:pPr>
            <a:r>
              <a:t/>
            </a:r>
            <a:endParaRPr sz="2200"/>
          </a:p>
          <a:p>
            <a:pPr indent="-368300" lvl="0" marL="457200" rtl="0" algn="l">
              <a:spcBef>
                <a:spcPts val="0"/>
              </a:spcBef>
              <a:spcAft>
                <a:spcPts val="0"/>
              </a:spcAft>
              <a:buSzPts val="2200"/>
              <a:buChar char="●"/>
            </a:pPr>
            <a:r>
              <a:rPr lang="en" sz="2200"/>
              <a:t>Better image understanding / representation using large scale semi-supervised natural language</a:t>
            </a:r>
            <a:endParaRPr sz="2200"/>
          </a:p>
          <a:p>
            <a:pPr indent="0" lvl="0" marL="0" rtl="0" algn="l">
              <a:spcBef>
                <a:spcPts val="0"/>
              </a:spcBef>
              <a:spcAft>
                <a:spcPts val="0"/>
              </a:spcAft>
              <a:buNone/>
            </a:pPr>
            <a:r>
              <a:t/>
            </a:r>
            <a:endParaRPr sz="2200"/>
          </a:p>
          <a:p>
            <a:pPr indent="-368300" lvl="0" marL="457200" rtl="0" algn="l">
              <a:spcBef>
                <a:spcPts val="0"/>
              </a:spcBef>
              <a:spcAft>
                <a:spcPts val="0"/>
              </a:spcAft>
              <a:buSzPts val="2200"/>
              <a:buChar char="●"/>
            </a:pPr>
            <a:r>
              <a:rPr lang="en" sz="2200"/>
              <a:t>Take advantage of the natural language connection to generate compelling images based on text prompts</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rPr b="1" lang="en" sz="2200"/>
              <a:t>Fundamental contribution</a:t>
            </a:r>
            <a:r>
              <a:rPr lang="en" sz="2200"/>
              <a:t>: CLIP.</a:t>
            </a:r>
            <a:endParaRPr sz="2200"/>
          </a:p>
        </p:txBody>
      </p:sp>
      <p:sp>
        <p:nvSpPr>
          <p:cNvPr id="457" name="Google Shape;457;p48"/>
          <p:cNvSpPr txBox="1"/>
          <p:nvPr/>
        </p:nvSpPr>
        <p:spPr>
          <a:xfrm>
            <a:off x="1085850" y="4720590"/>
            <a:ext cx="7601100" cy="346200"/>
          </a:xfrm>
          <a:prstGeom prst="rect">
            <a:avLst/>
          </a:prstGeom>
          <a:noFill/>
          <a:ln>
            <a:noFill/>
          </a:ln>
        </p:spPr>
        <p:txBody>
          <a:bodyPr anchorCtr="0" anchor="b" bIns="34275" lIns="68575" spcFirstLastPara="1" rIns="68575" wrap="square" tIns="34275">
            <a:noAutofit/>
          </a:bodyPr>
          <a:lstStyle/>
          <a:p>
            <a:pPr indent="0" lvl="0" marL="0" marR="0" rtl="0" algn="r">
              <a:spcBef>
                <a:spcPts val="0"/>
              </a:spcBef>
              <a:spcAft>
                <a:spcPts val="0"/>
              </a:spcAft>
              <a:buSzPts val="800"/>
              <a:buNone/>
            </a:pPr>
            <a:r>
              <a:rPr lang="en" sz="900">
                <a:solidFill>
                  <a:srgbClr val="6C6C6C"/>
                </a:solidFill>
              </a:rPr>
              <a:t>Learning Transferable Visual Models From Natural Language Supervision (</a:t>
            </a:r>
            <a:r>
              <a:rPr lang="en" sz="900" u="sng">
                <a:solidFill>
                  <a:schemeClr val="hlink"/>
                </a:solidFill>
                <a:hlinkClick r:id="rId3"/>
              </a:rPr>
              <a:t>https://arxiv.org/pdf/2103.00020.pdf</a:t>
            </a:r>
            <a:r>
              <a:rPr lang="en" sz="900">
                <a:solidFill>
                  <a:srgbClr val="6C6C6C"/>
                </a:solidFill>
              </a:rPr>
              <a:t>)</a:t>
            </a:r>
            <a:endParaRPr sz="900">
              <a:solidFill>
                <a:srgbClr val="6C6C6C"/>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9"/>
          <p:cNvSpPr txBox="1"/>
          <p:nvPr>
            <p:ph type="title"/>
          </p:nvPr>
        </p:nvSpPr>
        <p:spPr>
          <a:xfrm>
            <a:off x="457200" y="171450"/>
            <a:ext cx="8229600" cy="8574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3300"/>
              <a:buFont typeface="Arial"/>
              <a:buNone/>
            </a:pPr>
            <a:r>
              <a:rPr lang="en" sz="3000" u="sng">
                <a:solidFill>
                  <a:schemeClr val="hlink"/>
                </a:solidFill>
                <a:hlinkClick r:id="rId3"/>
              </a:rPr>
              <a:t>CLIP</a:t>
            </a:r>
            <a:r>
              <a:rPr lang="en" sz="3000"/>
              <a:t>: Contrastive Language-Image Pre-training</a:t>
            </a:r>
            <a:endParaRPr sz="3000"/>
          </a:p>
        </p:txBody>
      </p:sp>
      <p:sp>
        <p:nvSpPr>
          <p:cNvPr id="463" name="Google Shape;463;p49"/>
          <p:cNvSpPr txBox="1"/>
          <p:nvPr>
            <p:ph idx="1" type="body"/>
          </p:nvPr>
        </p:nvSpPr>
        <p:spPr>
          <a:xfrm>
            <a:off x="457200" y="1200151"/>
            <a:ext cx="8229600" cy="3394500"/>
          </a:xfrm>
          <a:prstGeom prst="rect">
            <a:avLst/>
          </a:prstGeom>
          <a:noFill/>
          <a:ln>
            <a:noFill/>
          </a:ln>
        </p:spPr>
        <p:txBody>
          <a:bodyPr anchorCtr="0" anchor="t" bIns="34275" lIns="68575" spcFirstLastPara="1" rIns="68575" wrap="square" tIns="34275">
            <a:noAutofit/>
          </a:bodyPr>
          <a:lstStyle/>
          <a:p>
            <a:pPr indent="-368300" lvl="0" marL="457200" rtl="0" algn="l">
              <a:spcBef>
                <a:spcPts val="0"/>
              </a:spcBef>
              <a:spcAft>
                <a:spcPts val="0"/>
              </a:spcAft>
              <a:buSzPts val="2200"/>
              <a:buChar char="●"/>
            </a:pPr>
            <a:r>
              <a:rPr lang="en" sz="2200"/>
              <a:t>Critical insight that yielded large language models was that massive semi-supervised/masked lower-quality data was vastly superior to smaller high quality data sets</a:t>
            </a:r>
            <a:endParaRPr sz="2200"/>
          </a:p>
          <a:p>
            <a:pPr indent="0" lvl="0" marL="0" rtl="0" algn="l">
              <a:spcBef>
                <a:spcPts val="0"/>
              </a:spcBef>
              <a:spcAft>
                <a:spcPts val="0"/>
              </a:spcAft>
              <a:buNone/>
            </a:pPr>
            <a:r>
              <a:t/>
            </a:r>
            <a:endParaRPr sz="2200"/>
          </a:p>
          <a:p>
            <a:pPr indent="-368300" lvl="0" marL="457200" rtl="0" algn="l">
              <a:spcBef>
                <a:spcPts val="0"/>
              </a:spcBef>
              <a:spcAft>
                <a:spcPts val="0"/>
              </a:spcAft>
              <a:buSzPts val="2200"/>
              <a:buChar char="●"/>
            </a:pPr>
            <a:r>
              <a:rPr lang="en" sz="2200"/>
              <a:t>Can we do the same for image representations?</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rPr b="1" lang="en" sz="2200"/>
              <a:t>Maybe!</a:t>
            </a:r>
            <a:endParaRPr b="1" sz="2200"/>
          </a:p>
          <a:p>
            <a:pPr indent="0" lvl="0" marL="0" rtl="0" algn="l">
              <a:spcBef>
                <a:spcPts val="0"/>
              </a:spcBef>
              <a:spcAft>
                <a:spcPts val="0"/>
              </a:spcAft>
              <a:buNone/>
            </a:pPr>
            <a:r>
              <a:t/>
            </a:r>
            <a:endParaRPr sz="2200"/>
          </a:p>
          <a:p>
            <a:pPr indent="0" lvl="0" marL="0" rtl="0" algn="l">
              <a:spcBef>
                <a:spcPts val="0"/>
              </a:spcBef>
              <a:spcAft>
                <a:spcPts val="0"/>
              </a:spcAft>
              <a:buNone/>
            </a:pPr>
            <a:r>
              <a:rPr lang="en" sz="2200"/>
              <a:t>But … existing datasets are too small (MSCOCO and Visual Genome 100k each, YFCC100M only has 15M natural </a:t>
            </a:r>
            <a:r>
              <a:rPr lang="en" sz="2200"/>
              <a:t>language captions</a:t>
            </a:r>
            <a:r>
              <a:rPr lang="en" sz="2200"/>
              <a:t>)</a:t>
            </a:r>
            <a:endParaRPr sz="2200"/>
          </a:p>
        </p:txBody>
      </p:sp>
      <p:sp>
        <p:nvSpPr>
          <p:cNvPr id="464" name="Google Shape;464;p49"/>
          <p:cNvSpPr txBox="1"/>
          <p:nvPr/>
        </p:nvSpPr>
        <p:spPr>
          <a:xfrm>
            <a:off x="1085850" y="4720590"/>
            <a:ext cx="7601100" cy="346200"/>
          </a:xfrm>
          <a:prstGeom prst="rect">
            <a:avLst/>
          </a:prstGeom>
          <a:noFill/>
          <a:ln>
            <a:noFill/>
          </a:ln>
        </p:spPr>
        <p:txBody>
          <a:bodyPr anchorCtr="0" anchor="b" bIns="34275" lIns="68575" spcFirstLastPara="1" rIns="68575" wrap="square" tIns="34275">
            <a:noAutofit/>
          </a:bodyPr>
          <a:lstStyle/>
          <a:p>
            <a:pPr indent="0" lvl="0" marL="0" marR="0" rtl="0" algn="r">
              <a:spcBef>
                <a:spcPts val="0"/>
              </a:spcBef>
              <a:spcAft>
                <a:spcPts val="0"/>
              </a:spcAft>
              <a:buSzPts val="800"/>
              <a:buNone/>
            </a:pPr>
            <a:r>
              <a:rPr lang="en" sz="900">
                <a:solidFill>
                  <a:srgbClr val="6C6C6C"/>
                </a:solidFill>
              </a:rPr>
              <a:t>Learning Transferable Visual Models From Natural Language Supervision (</a:t>
            </a:r>
            <a:r>
              <a:rPr lang="en" sz="900" u="sng">
                <a:solidFill>
                  <a:schemeClr val="hlink"/>
                </a:solidFill>
                <a:hlinkClick r:id="rId4"/>
              </a:rPr>
              <a:t>https://arxiv.org/pdf/2103.00020.pdf</a:t>
            </a:r>
            <a:r>
              <a:rPr lang="en" sz="900">
                <a:solidFill>
                  <a:srgbClr val="6C6C6C"/>
                </a:solidFill>
              </a:rPr>
              <a:t>)</a:t>
            </a:r>
            <a:endParaRPr sz="900">
              <a:solidFill>
                <a:srgbClr val="6C6C6C"/>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0"/>
          <p:cNvSpPr txBox="1"/>
          <p:nvPr>
            <p:ph type="title"/>
          </p:nvPr>
        </p:nvSpPr>
        <p:spPr>
          <a:xfrm>
            <a:off x="457200" y="171450"/>
            <a:ext cx="8229600" cy="8574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3300"/>
              <a:buFont typeface="Arial"/>
              <a:buNone/>
            </a:pPr>
            <a:r>
              <a:rPr lang="en" sz="3000" u="sng">
                <a:solidFill>
                  <a:schemeClr val="hlink"/>
                </a:solidFill>
                <a:hlinkClick r:id="rId3"/>
              </a:rPr>
              <a:t>CLIP</a:t>
            </a:r>
            <a:r>
              <a:rPr lang="en" sz="3000"/>
              <a:t>: Contrastive Language-Image Pre-training</a:t>
            </a:r>
            <a:endParaRPr sz="3000"/>
          </a:p>
        </p:txBody>
      </p:sp>
      <p:sp>
        <p:nvSpPr>
          <p:cNvPr id="470" name="Google Shape;470;p50"/>
          <p:cNvSpPr txBox="1"/>
          <p:nvPr>
            <p:ph idx="1" type="body"/>
          </p:nvPr>
        </p:nvSpPr>
        <p:spPr>
          <a:xfrm>
            <a:off x="457200" y="1200151"/>
            <a:ext cx="8229600" cy="33945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None/>
            </a:pPr>
            <a:r>
              <a:rPr b="1" lang="en" sz="2200"/>
              <a:t>Dataset</a:t>
            </a:r>
            <a:endParaRPr b="1" sz="2200"/>
          </a:p>
          <a:p>
            <a:pPr indent="0" lvl="0" marL="0" rtl="0" algn="l">
              <a:spcBef>
                <a:spcPts val="0"/>
              </a:spcBef>
              <a:spcAft>
                <a:spcPts val="0"/>
              </a:spcAft>
              <a:buNone/>
            </a:pPr>
            <a:r>
              <a:t/>
            </a:r>
            <a:endParaRPr sz="2200"/>
          </a:p>
          <a:p>
            <a:pPr indent="-368300" lvl="0" marL="457200" rtl="0" algn="l">
              <a:spcBef>
                <a:spcPts val="0"/>
              </a:spcBef>
              <a:spcAft>
                <a:spcPts val="0"/>
              </a:spcAft>
              <a:buSzPts val="2200"/>
              <a:buChar char="●"/>
            </a:pPr>
            <a:r>
              <a:rPr lang="en" sz="2200"/>
              <a:t>Construct a 500k query list from:</a:t>
            </a:r>
            <a:endParaRPr sz="2200"/>
          </a:p>
          <a:p>
            <a:pPr indent="-368300" lvl="1" marL="914400" rtl="0" algn="l">
              <a:spcBef>
                <a:spcPts val="0"/>
              </a:spcBef>
              <a:spcAft>
                <a:spcPts val="0"/>
              </a:spcAft>
              <a:buSzPts val="2200"/>
              <a:buChar char="○"/>
            </a:pPr>
            <a:r>
              <a:rPr lang="en" sz="2200"/>
              <a:t>popular terms on Wikipedia</a:t>
            </a:r>
            <a:endParaRPr sz="2200"/>
          </a:p>
          <a:p>
            <a:pPr indent="-368300" lvl="1" marL="914400" rtl="0" algn="l">
              <a:spcBef>
                <a:spcPts val="0"/>
              </a:spcBef>
              <a:spcAft>
                <a:spcPts val="0"/>
              </a:spcAft>
              <a:buSzPts val="2200"/>
              <a:buChar char="○"/>
            </a:pPr>
            <a:r>
              <a:rPr lang="en" sz="2200"/>
              <a:t>bigrams with high mutual information</a:t>
            </a:r>
            <a:endParaRPr sz="2200"/>
          </a:p>
          <a:p>
            <a:pPr indent="-368300" lvl="1" marL="914400" rtl="0" algn="l">
              <a:spcBef>
                <a:spcPts val="0"/>
              </a:spcBef>
              <a:spcAft>
                <a:spcPts val="0"/>
              </a:spcAft>
              <a:buSzPts val="2200"/>
              <a:buChar char="○"/>
            </a:pPr>
            <a:r>
              <a:rPr lang="en" sz="2200"/>
              <a:t>Higher search query volume Wikipedia article titles</a:t>
            </a:r>
            <a:endParaRPr sz="2200"/>
          </a:p>
          <a:p>
            <a:pPr indent="-368300" lvl="0" marL="457200" rtl="0" algn="l">
              <a:spcBef>
                <a:spcPts val="0"/>
              </a:spcBef>
              <a:spcAft>
                <a:spcPts val="0"/>
              </a:spcAft>
              <a:buSzPts val="2200"/>
              <a:buChar char="●"/>
            </a:pPr>
            <a:r>
              <a:rPr lang="en" sz="2200"/>
              <a:t>Pull up to 20k (text, image) pairs from the results of each of those queries</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rPr b="1" lang="en" sz="2200"/>
              <a:t>Result:</a:t>
            </a:r>
            <a:r>
              <a:rPr lang="en" sz="2200"/>
              <a:t> 400M (text, image) pairs with approximately the same word count as what was used to train GPT-2</a:t>
            </a:r>
            <a:endParaRPr sz="2200"/>
          </a:p>
        </p:txBody>
      </p:sp>
      <p:sp>
        <p:nvSpPr>
          <p:cNvPr id="471" name="Google Shape;471;p50"/>
          <p:cNvSpPr txBox="1"/>
          <p:nvPr/>
        </p:nvSpPr>
        <p:spPr>
          <a:xfrm>
            <a:off x="1085850" y="4720590"/>
            <a:ext cx="7601100" cy="346200"/>
          </a:xfrm>
          <a:prstGeom prst="rect">
            <a:avLst/>
          </a:prstGeom>
          <a:noFill/>
          <a:ln>
            <a:noFill/>
          </a:ln>
        </p:spPr>
        <p:txBody>
          <a:bodyPr anchorCtr="0" anchor="b" bIns="34275" lIns="68575" spcFirstLastPara="1" rIns="68575" wrap="square" tIns="34275">
            <a:noAutofit/>
          </a:bodyPr>
          <a:lstStyle/>
          <a:p>
            <a:pPr indent="0" lvl="0" marL="0" marR="0" rtl="0" algn="r">
              <a:spcBef>
                <a:spcPts val="0"/>
              </a:spcBef>
              <a:spcAft>
                <a:spcPts val="0"/>
              </a:spcAft>
              <a:buSzPts val="800"/>
              <a:buNone/>
            </a:pPr>
            <a:r>
              <a:rPr lang="en" sz="900">
                <a:solidFill>
                  <a:srgbClr val="6C6C6C"/>
                </a:solidFill>
              </a:rPr>
              <a:t>Learning Transferable Visual Models From Natural Language Supervision (</a:t>
            </a:r>
            <a:r>
              <a:rPr lang="en" sz="900" u="sng">
                <a:solidFill>
                  <a:schemeClr val="hlink"/>
                </a:solidFill>
                <a:hlinkClick r:id="rId4"/>
              </a:rPr>
              <a:t>https://arxiv.org/pdf/2103.00020.pdf</a:t>
            </a:r>
            <a:r>
              <a:rPr lang="en" sz="900">
                <a:solidFill>
                  <a:srgbClr val="6C6C6C"/>
                </a:solidFill>
              </a:rPr>
              <a:t>)</a:t>
            </a:r>
            <a:endParaRPr sz="900">
              <a:solidFill>
                <a:srgbClr val="6C6C6C"/>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1"/>
          <p:cNvSpPr txBox="1"/>
          <p:nvPr>
            <p:ph type="title"/>
          </p:nvPr>
        </p:nvSpPr>
        <p:spPr>
          <a:xfrm>
            <a:off x="457200" y="171450"/>
            <a:ext cx="8229600" cy="8574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3300"/>
              <a:buFont typeface="Arial"/>
              <a:buNone/>
            </a:pPr>
            <a:r>
              <a:rPr lang="en" sz="3000"/>
              <a:t>CLIP: Contrastive Language-Image Pre-training</a:t>
            </a:r>
            <a:endParaRPr sz="3000"/>
          </a:p>
        </p:txBody>
      </p:sp>
      <p:sp>
        <p:nvSpPr>
          <p:cNvPr id="477" name="Google Shape;477;p51"/>
          <p:cNvSpPr txBox="1"/>
          <p:nvPr>
            <p:ph idx="1" type="body"/>
          </p:nvPr>
        </p:nvSpPr>
        <p:spPr>
          <a:xfrm>
            <a:off x="457200" y="1200151"/>
            <a:ext cx="8229600" cy="33945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None/>
            </a:pPr>
            <a:r>
              <a:rPr b="1" lang="en" sz="2000"/>
              <a:t>Model Setup</a:t>
            </a:r>
            <a:endParaRPr b="1" sz="2000"/>
          </a:p>
          <a:p>
            <a:pPr indent="-355600" lvl="0" marL="457200" rtl="0" algn="l">
              <a:spcBef>
                <a:spcPts val="0"/>
              </a:spcBef>
              <a:spcAft>
                <a:spcPts val="0"/>
              </a:spcAft>
              <a:buSzPts val="2000"/>
              <a:buChar char="●"/>
            </a:pPr>
            <a:r>
              <a:rPr lang="en" sz="2000"/>
              <a:t>Speed is of the essence with that much data!</a:t>
            </a:r>
            <a:endParaRPr sz="2000"/>
          </a:p>
          <a:p>
            <a:pPr indent="0" lvl="0" marL="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Started with image captioning task, predicting exact text.  Too slow (too much compute for too little model improvement).</a:t>
            </a:r>
            <a:endParaRPr sz="2000"/>
          </a:p>
          <a:p>
            <a:pPr indent="0" lvl="0" marL="0" rtl="0" algn="l">
              <a:spcBef>
                <a:spcPts val="0"/>
              </a:spcBef>
              <a:spcAft>
                <a:spcPts val="0"/>
              </a:spcAft>
              <a:buNone/>
            </a:pPr>
            <a:r>
              <a:t/>
            </a:r>
            <a:endParaRPr sz="2000"/>
          </a:p>
          <a:p>
            <a:pPr indent="-355600" lvl="0" marL="457200" rtl="0" algn="l">
              <a:spcBef>
                <a:spcPts val="0"/>
              </a:spcBef>
              <a:spcAft>
                <a:spcPts val="0"/>
              </a:spcAft>
              <a:buSzPts val="2000"/>
              <a:buChar char="●"/>
            </a:pPr>
            <a:r>
              <a:rPr b="1" lang="en" sz="2000"/>
              <a:t>Contrastive approach</a:t>
            </a:r>
            <a:r>
              <a:rPr lang="en" sz="2000"/>
              <a:t>: instead of predicting words, make the network play a matching game.  In a batch of N (text, image)s, determine which of the NxN pairings actually occurred.  Loss function encouraged cosine similarity of correct text-image pairs, discouraged it for the N</a:t>
            </a:r>
            <a:r>
              <a:rPr baseline="30000" lang="en" sz="2000"/>
              <a:t>2</a:t>
            </a:r>
            <a:r>
              <a:rPr lang="en" sz="2000"/>
              <a:t> - N others.</a:t>
            </a:r>
            <a:endParaRPr sz="2000"/>
          </a:p>
        </p:txBody>
      </p:sp>
      <p:sp>
        <p:nvSpPr>
          <p:cNvPr id="478" name="Google Shape;478;p51"/>
          <p:cNvSpPr txBox="1"/>
          <p:nvPr/>
        </p:nvSpPr>
        <p:spPr>
          <a:xfrm>
            <a:off x="1085850" y="4720590"/>
            <a:ext cx="7601100" cy="346200"/>
          </a:xfrm>
          <a:prstGeom prst="rect">
            <a:avLst/>
          </a:prstGeom>
          <a:noFill/>
          <a:ln>
            <a:noFill/>
          </a:ln>
        </p:spPr>
        <p:txBody>
          <a:bodyPr anchorCtr="0" anchor="b" bIns="34275" lIns="68575" spcFirstLastPara="1" rIns="68575" wrap="square" tIns="34275">
            <a:noAutofit/>
          </a:bodyPr>
          <a:lstStyle/>
          <a:p>
            <a:pPr indent="0" lvl="0" marL="0" marR="0" rtl="0" algn="r">
              <a:spcBef>
                <a:spcPts val="0"/>
              </a:spcBef>
              <a:spcAft>
                <a:spcPts val="0"/>
              </a:spcAft>
              <a:buSzPts val="800"/>
              <a:buNone/>
            </a:pPr>
            <a:r>
              <a:rPr lang="en" sz="900">
                <a:solidFill>
                  <a:srgbClr val="6C6C6C"/>
                </a:solidFill>
              </a:rPr>
              <a:t>Learning Transferable Visual Models From Natural Language Supervision (</a:t>
            </a:r>
            <a:r>
              <a:rPr lang="en" sz="900" u="sng">
                <a:solidFill>
                  <a:schemeClr val="hlink"/>
                </a:solidFill>
                <a:hlinkClick r:id="rId3"/>
              </a:rPr>
              <a:t>https://arxiv.org/pdf/2103.00020.pdf</a:t>
            </a:r>
            <a:r>
              <a:rPr lang="en" sz="900">
                <a:solidFill>
                  <a:srgbClr val="6C6C6C"/>
                </a:solidFill>
              </a:rPr>
              <a:t>)</a:t>
            </a:r>
            <a:endParaRPr sz="900">
              <a:solidFill>
                <a:srgbClr val="6C6C6C"/>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52"/>
          <p:cNvSpPr txBox="1"/>
          <p:nvPr>
            <p:ph type="title"/>
          </p:nvPr>
        </p:nvSpPr>
        <p:spPr>
          <a:xfrm>
            <a:off x="457200" y="171450"/>
            <a:ext cx="8229600" cy="8574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3300"/>
              <a:buFont typeface="Arial"/>
              <a:buNone/>
            </a:pPr>
            <a:r>
              <a:rPr lang="en" sz="3000"/>
              <a:t>CLIP: Contrastive Language-Image Pre-training</a:t>
            </a:r>
            <a:endParaRPr sz="3000"/>
          </a:p>
        </p:txBody>
      </p:sp>
      <p:sp>
        <p:nvSpPr>
          <p:cNvPr id="484" name="Google Shape;484;p52"/>
          <p:cNvSpPr txBox="1"/>
          <p:nvPr>
            <p:ph idx="1" type="body"/>
          </p:nvPr>
        </p:nvSpPr>
        <p:spPr>
          <a:xfrm>
            <a:off x="457200" y="1200150"/>
            <a:ext cx="3660300" cy="3394500"/>
          </a:xfrm>
          <a:prstGeom prst="rect">
            <a:avLst/>
          </a:prstGeom>
          <a:noFill/>
          <a:ln>
            <a:noFill/>
          </a:ln>
        </p:spPr>
        <p:txBody>
          <a:bodyPr anchorCtr="0" anchor="t" bIns="34275" lIns="68575" spcFirstLastPara="1" rIns="68575" wrap="square" tIns="34275">
            <a:noAutofit/>
          </a:bodyPr>
          <a:lstStyle/>
          <a:p>
            <a:pPr indent="-342900" lvl="0" marL="457200" rtl="0" algn="l">
              <a:spcBef>
                <a:spcPts val="0"/>
              </a:spcBef>
              <a:spcAft>
                <a:spcPts val="0"/>
              </a:spcAft>
              <a:buSzPts val="1800"/>
              <a:buChar char="●"/>
            </a:pPr>
            <a:r>
              <a:rPr b="1" lang="en" sz="1800"/>
              <a:t>Contrastive approach</a:t>
            </a:r>
            <a:r>
              <a:rPr lang="en" sz="1800"/>
              <a:t>: instead of predicting words, make the network play a matching game.  In a batch of N (text, image)s, determine which of the NxN pairings actually occurred.  Loss function encouraged cosine similarity of correct text-image pairs, discouraged it for the N</a:t>
            </a:r>
            <a:r>
              <a:rPr baseline="30000" lang="en" sz="1800"/>
              <a:t>2</a:t>
            </a:r>
            <a:r>
              <a:rPr lang="en" sz="1800"/>
              <a:t> - N others.</a:t>
            </a:r>
            <a:endParaRPr sz="1600"/>
          </a:p>
        </p:txBody>
      </p:sp>
      <p:sp>
        <p:nvSpPr>
          <p:cNvPr id="485" name="Google Shape;485;p52"/>
          <p:cNvSpPr txBox="1"/>
          <p:nvPr/>
        </p:nvSpPr>
        <p:spPr>
          <a:xfrm>
            <a:off x="1085850" y="4720590"/>
            <a:ext cx="7601100" cy="346200"/>
          </a:xfrm>
          <a:prstGeom prst="rect">
            <a:avLst/>
          </a:prstGeom>
          <a:noFill/>
          <a:ln>
            <a:noFill/>
          </a:ln>
        </p:spPr>
        <p:txBody>
          <a:bodyPr anchorCtr="0" anchor="b" bIns="34275" lIns="68575" spcFirstLastPara="1" rIns="68575" wrap="square" tIns="34275">
            <a:noAutofit/>
          </a:bodyPr>
          <a:lstStyle/>
          <a:p>
            <a:pPr indent="0" lvl="0" marL="0" marR="0" rtl="0" algn="r">
              <a:spcBef>
                <a:spcPts val="0"/>
              </a:spcBef>
              <a:spcAft>
                <a:spcPts val="0"/>
              </a:spcAft>
              <a:buSzPts val="800"/>
              <a:buNone/>
            </a:pPr>
            <a:r>
              <a:rPr lang="en" sz="900">
                <a:solidFill>
                  <a:srgbClr val="6C6C6C"/>
                </a:solidFill>
              </a:rPr>
              <a:t>Learning Transferable Visual Models From Natural Language Supervision (</a:t>
            </a:r>
            <a:r>
              <a:rPr lang="en" sz="900" u="sng">
                <a:solidFill>
                  <a:schemeClr val="hlink"/>
                </a:solidFill>
                <a:hlinkClick r:id="rId3"/>
              </a:rPr>
              <a:t>https://arxiv.org/pdf/2103.00020.pdf</a:t>
            </a:r>
            <a:r>
              <a:rPr lang="en" sz="900">
                <a:solidFill>
                  <a:srgbClr val="6C6C6C"/>
                </a:solidFill>
              </a:rPr>
              <a:t>)</a:t>
            </a:r>
            <a:endParaRPr sz="900">
              <a:solidFill>
                <a:srgbClr val="6C6C6C"/>
              </a:solidFill>
            </a:endParaRPr>
          </a:p>
        </p:txBody>
      </p:sp>
      <p:pic>
        <p:nvPicPr>
          <p:cNvPr id="486" name="Google Shape;486;p52"/>
          <p:cNvPicPr preferRelativeResize="0"/>
          <p:nvPr/>
        </p:nvPicPr>
        <p:blipFill>
          <a:blip r:embed="rId4">
            <a:alphaModFix/>
          </a:blip>
          <a:stretch>
            <a:fillRect/>
          </a:stretch>
        </p:blipFill>
        <p:spPr>
          <a:xfrm>
            <a:off x="4312350" y="1452602"/>
            <a:ext cx="4513976" cy="28895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6"/>
          <p:cNvSpPr txBox="1"/>
          <p:nvPr>
            <p:ph type="title"/>
          </p:nvPr>
        </p:nvSpPr>
        <p:spPr>
          <a:xfrm>
            <a:off x="457200" y="171450"/>
            <a:ext cx="8229600" cy="8574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Peeking Ahead</a:t>
            </a:r>
            <a:endParaRPr/>
          </a:p>
        </p:txBody>
      </p:sp>
      <p:sp>
        <p:nvSpPr>
          <p:cNvPr id="111" name="Google Shape;111;p26"/>
          <p:cNvSpPr txBox="1"/>
          <p:nvPr>
            <p:ph idx="1" type="body"/>
          </p:nvPr>
        </p:nvSpPr>
        <p:spPr>
          <a:xfrm>
            <a:off x="457200" y="1200150"/>
            <a:ext cx="8229600" cy="3746400"/>
          </a:xfrm>
          <a:prstGeom prst="rect">
            <a:avLst/>
          </a:prstGeom>
        </p:spPr>
        <p:txBody>
          <a:bodyPr anchorCtr="0" anchor="t" bIns="34275" lIns="68575" spcFirstLastPara="1" rIns="68575" wrap="square" tIns="34275">
            <a:noAutofit/>
          </a:bodyPr>
          <a:lstStyle/>
          <a:p>
            <a:pPr indent="-330200" lvl="0" marL="457200" rtl="0" algn="l">
              <a:lnSpc>
                <a:spcPct val="115000"/>
              </a:lnSpc>
              <a:spcBef>
                <a:spcPts val="0"/>
              </a:spcBef>
              <a:spcAft>
                <a:spcPts val="0"/>
              </a:spcAft>
              <a:buClr>
                <a:srgbClr val="38761D"/>
              </a:buClr>
              <a:buSzPts val="1600"/>
              <a:buFont typeface="Arial"/>
              <a:buChar char="●"/>
            </a:pPr>
            <a:r>
              <a:rPr lang="en" sz="1600">
                <a:solidFill>
                  <a:srgbClr val="38761D"/>
                </a:solidFill>
              </a:rPr>
              <a:t>Week 1: Introduction</a:t>
            </a:r>
            <a:endParaRPr sz="1600">
              <a:solidFill>
                <a:srgbClr val="38761D"/>
              </a:solidFill>
            </a:endParaRPr>
          </a:p>
          <a:p>
            <a:pPr indent="-330200" lvl="0" marL="457200" rtl="0" algn="l">
              <a:lnSpc>
                <a:spcPct val="115000"/>
              </a:lnSpc>
              <a:spcBef>
                <a:spcPts val="0"/>
              </a:spcBef>
              <a:spcAft>
                <a:spcPts val="0"/>
              </a:spcAft>
              <a:buClr>
                <a:srgbClr val="38761D"/>
              </a:buClr>
              <a:buSzPts val="1600"/>
              <a:buFont typeface="Arial"/>
              <a:buChar char="●"/>
            </a:pPr>
            <a:r>
              <a:rPr lang="en" sz="1600">
                <a:solidFill>
                  <a:srgbClr val="38761D"/>
                </a:solidFill>
              </a:rPr>
              <a:t>Week 2: Text Classification</a:t>
            </a:r>
            <a:endParaRPr sz="1600">
              <a:solidFill>
                <a:srgbClr val="38761D"/>
              </a:solidFill>
            </a:endParaRPr>
          </a:p>
          <a:p>
            <a:pPr indent="-330200" lvl="0" marL="457200" rtl="0" algn="l">
              <a:lnSpc>
                <a:spcPct val="115000"/>
              </a:lnSpc>
              <a:spcBef>
                <a:spcPts val="0"/>
              </a:spcBef>
              <a:spcAft>
                <a:spcPts val="0"/>
              </a:spcAft>
              <a:buClr>
                <a:srgbClr val="38761D"/>
              </a:buClr>
              <a:buSzPts val="1600"/>
              <a:buFont typeface="Arial"/>
              <a:buChar char="●"/>
            </a:pPr>
            <a:r>
              <a:rPr lang="en" sz="1600">
                <a:solidFill>
                  <a:srgbClr val="38761D"/>
                </a:solidFill>
              </a:rPr>
              <a:t>Week 3: Language and Context</a:t>
            </a:r>
            <a:endParaRPr sz="1600">
              <a:solidFill>
                <a:srgbClr val="38761D"/>
              </a:solidFill>
            </a:endParaRPr>
          </a:p>
          <a:p>
            <a:pPr indent="-330200" lvl="0" marL="457200" rtl="0" algn="l">
              <a:lnSpc>
                <a:spcPct val="115000"/>
              </a:lnSpc>
              <a:spcBef>
                <a:spcPts val="0"/>
              </a:spcBef>
              <a:spcAft>
                <a:spcPts val="0"/>
              </a:spcAft>
              <a:buClr>
                <a:srgbClr val="38761D"/>
              </a:buClr>
              <a:buSzPts val="1600"/>
              <a:buFont typeface="Arial"/>
              <a:buChar char="●"/>
            </a:pPr>
            <a:r>
              <a:rPr lang="en" sz="1600">
                <a:solidFill>
                  <a:srgbClr val="38761D"/>
                </a:solidFill>
              </a:rPr>
              <a:t>Week 4: Pretrained Transformers</a:t>
            </a:r>
            <a:endParaRPr sz="1600">
              <a:solidFill>
                <a:srgbClr val="38761D"/>
              </a:solidFill>
            </a:endParaRPr>
          </a:p>
          <a:p>
            <a:pPr indent="-330200" lvl="0" marL="457200" rtl="0" algn="l">
              <a:lnSpc>
                <a:spcPct val="115000"/>
              </a:lnSpc>
              <a:spcBef>
                <a:spcPts val="0"/>
              </a:spcBef>
              <a:spcAft>
                <a:spcPts val="0"/>
              </a:spcAft>
              <a:buClr>
                <a:srgbClr val="38761D"/>
              </a:buClr>
              <a:buSzPts val="1600"/>
              <a:buFont typeface="Arial"/>
              <a:buChar char="●"/>
            </a:pPr>
            <a:r>
              <a:rPr lang="en" sz="1600">
                <a:solidFill>
                  <a:srgbClr val="38761D"/>
                </a:solidFill>
              </a:rPr>
              <a:t>Week 5: Text Generation Models</a:t>
            </a:r>
            <a:endParaRPr sz="1600">
              <a:solidFill>
                <a:srgbClr val="38761D"/>
              </a:solidFill>
            </a:endParaRPr>
          </a:p>
          <a:p>
            <a:pPr indent="-330200" lvl="0" marL="457200" rtl="0" algn="l">
              <a:lnSpc>
                <a:spcPct val="115000"/>
              </a:lnSpc>
              <a:spcBef>
                <a:spcPts val="0"/>
              </a:spcBef>
              <a:spcAft>
                <a:spcPts val="0"/>
              </a:spcAft>
              <a:buClr>
                <a:srgbClr val="38761D"/>
              </a:buClr>
              <a:buSzPts val="1600"/>
              <a:buFont typeface="Arial"/>
              <a:buChar char="●"/>
            </a:pPr>
            <a:r>
              <a:rPr lang="en" sz="1600">
                <a:solidFill>
                  <a:srgbClr val="38761D"/>
                </a:solidFill>
              </a:rPr>
              <a:t>Week 6: Machine Translation</a:t>
            </a:r>
            <a:endParaRPr sz="1600">
              <a:solidFill>
                <a:srgbClr val="38761D"/>
              </a:solidFill>
            </a:endParaRPr>
          </a:p>
          <a:p>
            <a:pPr indent="-330200" lvl="0" marL="457200" rtl="0" algn="l">
              <a:lnSpc>
                <a:spcPct val="115000"/>
              </a:lnSpc>
              <a:spcBef>
                <a:spcPts val="0"/>
              </a:spcBef>
              <a:spcAft>
                <a:spcPts val="0"/>
              </a:spcAft>
              <a:buClr>
                <a:srgbClr val="38761D"/>
              </a:buClr>
              <a:buSzPts val="1600"/>
              <a:buFont typeface="Arial"/>
              <a:buChar char="●"/>
            </a:pPr>
            <a:r>
              <a:rPr lang="en" sz="1600">
                <a:solidFill>
                  <a:srgbClr val="38761D"/>
                </a:solidFill>
              </a:rPr>
              <a:t>Week 7: Question Answering &amp; Summarization</a:t>
            </a:r>
            <a:endParaRPr sz="1600">
              <a:solidFill>
                <a:srgbClr val="38761D"/>
              </a:solidFill>
            </a:endParaRPr>
          </a:p>
          <a:p>
            <a:pPr indent="-330200" lvl="0" marL="457200" rtl="0" algn="l">
              <a:lnSpc>
                <a:spcPct val="115000"/>
              </a:lnSpc>
              <a:spcBef>
                <a:spcPts val="0"/>
              </a:spcBef>
              <a:spcAft>
                <a:spcPts val="0"/>
              </a:spcAft>
              <a:buClr>
                <a:srgbClr val="38761D"/>
              </a:buClr>
              <a:buSzPts val="1600"/>
              <a:buFont typeface="Arial"/>
              <a:buChar char="●"/>
            </a:pPr>
            <a:r>
              <a:rPr lang="en" sz="1600">
                <a:solidFill>
                  <a:srgbClr val="38761D"/>
                </a:solidFill>
              </a:rPr>
              <a:t>Week 8: Linguistic Representation</a:t>
            </a:r>
            <a:endParaRPr sz="1600">
              <a:solidFill>
                <a:srgbClr val="38761D"/>
              </a:solidFill>
            </a:endParaRPr>
          </a:p>
          <a:p>
            <a:pPr indent="-330200" lvl="0" marL="457200" rtl="0" algn="l">
              <a:lnSpc>
                <a:spcPct val="115000"/>
              </a:lnSpc>
              <a:spcBef>
                <a:spcPts val="0"/>
              </a:spcBef>
              <a:spcAft>
                <a:spcPts val="0"/>
              </a:spcAft>
              <a:buClr>
                <a:srgbClr val="38761D"/>
              </a:buClr>
              <a:buSzPts val="1600"/>
              <a:buFont typeface="Arial"/>
              <a:buChar char="●"/>
            </a:pPr>
            <a:r>
              <a:rPr lang="en" sz="1600">
                <a:solidFill>
                  <a:srgbClr val="38761D"/>
                </a:solidFill>
              </a:rPr>
              <a:t>Week 9: Entities and Linking</a:t>
            </a:r>
            <a:endParaRPr sz="1600">
              <a:solidFill>
                <a:srgbClr val="38761D"/>
              </a:solidFill>
            </a:endParaRPr>
          </a:p>
          <a:p>
            <a:pPr indent="-330200" lvl="0" marL="457200" rtl="0" algn="l">
              <a:lnSpc>
                <a:spcPct val="115000"/>
              </a:lnSpc>
              <a:spcBef>
                <a:spcPts val="0"/>
              </a:spcBef>
              <a:spcAft>
                <a:spcPts val="0"/>
              </a:spcAft>
              <a:buClr>
                <a:srgbClr val="38761D"/>
              </a:buClr>
              <a:buSzPts val="1600"/>
              <a:buFont typeface="Arial"/>
              <a:buChar char="●"/>
            </a:pPr>
            <a:r>
              <a:rPr lang="en" sz="1600">
                <a:solidFill>
                  <a:srgbClr val="38761D"/>
                </a:solidFill>
              </a:rPr>
              <a:t>Week 10: Embedding-based Retrieval</a:t>
            </a:r>
            <a:endParaRPr sz="1600">
              <a:solidFill>
                <a:srgbClr val="38761D"/>
              </a:solidFill>
            </a:endParaRPr>
          </a:p>
          <a:p>
            <a:pPr indent="-330200" lvl="0" marL="457200" rtl="0" algn="l">
              <a:lnSpc>
                <a:spcPct val="115000"/>
              </a:lnSpc>
              <a:spcBef>
                <a:spcPts val="0"/>
              </a:spcBef>
              <a:spcAft>
                <a:spcPts val="0"/>
              </a:spcAft>
              <a:buClr>
                <a:srgbClr val="FF9900"/>
              </a:buClr>
              <a:buSzPts val="1600"/>
              <a:buFont typeface="Arial"/>
              <a:buChar char="●"/>
            </a:pPr>
            <a:r>
              <a:rPr lang="en" sz="1600">
                <a:solidFill>
                  <a:srgbClr val="FF9900"/>
                </a:solidFill>
              </a:rPr>
              <a:t>Week 11: Multimodality in NLP</a:t>
            </a:r>
            <a:endParaRPr sz="1600">
              <a:solidFill>
                <a:srgbClr val="FF9900"/>
              </a:solidFill>
            </a:endParaRPr>
          </a:p>
          <a:p>
            <a:pPr indent="-330200" lvl="0" marL="457200" rtl="0" algn="l">
              <a:lnSpc>
                <a:spcPct val="115000"/>
              </a:lnSpc>
              <a:spcBef>
                <a:spcPts val="0"/>
              </a:spcBef>
              <a:spcAft>
                <a:spcPts val="0"/>
              </a:spcAft>
              <a:buSzPts val="1600"/>
              <a:buFont typeface="Arial"/>
              <a:buChar char="●"/>
            </a:pPr>
            <a:r>
              <a:rPr lang="en" sz="1600"/>
              <a:t>Week 12: ML Fairness and Privacy</a:t>
            </a:r>
            <a:endParaRPr sz="1600"/>
          </a:p>
          <a:p>
            <a:pPr indent="-330200" lvl="0" marL="457200" rtl="0" algn="l">
              <a:lnSpc>
                <a:spcPct val="115000"/>
              </a:lnSpc>
              <a:spcBef>
                <a:spcPts val="0"/>
              </a:spcBef>
              <a:spcAft>
                <a:spcPts val="0"/>
              </a:spcAft>
              <a:buSzPts val="1600"/>
              <a:buFont typeface="Arial"/>
              <a:buChar char="●"/>
            </a:pPr>
            <a:r>
              <a:rPr lang="en" sz="1600"/>
              <a:t>Week 13: NLP in the Real World</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53"/>
          <p:cNvSpPr txBox="1"/>
          <p:nvPr>
            <p:ph type="title"/>
          </p:nvPr>
        </p:nvSpPr>
        <p:spPr>
          <a:xfrm>
            <a:off x="457200" y="171450"/>
            <a:ext cx="8229600" cy="8574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3300"/>
              <a:buFont typeface="Arial"/>
              <a:buNone/>
            </a:pPr>
            <a:r>
              <a:rPr lang="en" sz="3000"/>
              <a:t>CLIP: Contrastive Language-Image Pre-training</a:t>
            </a:r>
            <a:endParaRPr sz="3000"/>
          </a:p>
        </p:txBody>
      </p:sp>
      <p:sp>
        <p:nvSpPr>
          <p:cNvPr id="492" name="Google Shape;492;p53"/>
          <p:cNvSpPr txBox="1"/>
          <p:nvPr>
            <p:ph idx="1" type="body"/>
          </p:nvPr>
        </p:nvSpPr>
        <p:spPr>
          <a:xfrm>
            <a:off x="457200" y="1200151"/>
            <a:ext cx="8229600" cy="33945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None/>
            </a:pPr>
            <a:r>
              <a:rPr b="1" lang="en" sz="2000"/>
              <a:t>Model Structure</a:t>
            </a:r>
            <a:endParaRPr b="1" sz="2000"/>
          </a:p>
          <a:p>
            <a:pPr indent="0" lvl="0" marL="0" rtl="0" algn="l">
              <a:spcBef>
                <a:spcPts val="0"/>
              </a:spcBef>
              <a:spcAft>
                <a:spcPts val="0"/>
              </a:spcAft>
              <a:buNone/>
            </a:pPr>
            <a:r>
              <a:rPr lang="en" sz="2000"/>
              <a:t>Image encoding</a:t>
            </a:r>
            <a:endParaRPr sz="2000"/>
          </a:p>
          <a:p>
            <a:pPr indent="-355600" lvl="0" marL="457200" rtl="0" algn="l">
              <a:spcBef>
                <a:spcPts val="0"/>
              </a:spcBef>
              <a:spcAft>
                <a:spcPts val="0"/>
              </a:spcAft>
              <a:buSzPts val="2000"/>
              <a:buChar char="●"/>
            </a:pPr>
            <a:r>
              <a:rPr lang="en" sz="2000"/>
              <a:t>ResNets-D (profitable image classification architecture) of various shapes</a:t>
            </a:r>
            <a:endParaRPr sz="2000"/>
          </a:p>
          <a:p>
            <a:pPr indent="-355600" lvl="0" marL="457200" rtl="0" algn="l">
              <a:spcBef>
                <a:spcPts val="0"/>
              </a:spcBef>
              <a:spcAft>
                <a:spcPts val="0"/>
              </a:spcAft>
              <a:buSzPts val="2000"/>
              <a:buChar char="●"/>
            </a:pPr>
            <a:r>
              <a:rPr lang="en" sz="2000"/>
              <a:t>ViT (Visual Transformers - transformers that use small patches of image as tokens)</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Text encoding</a:t>
            </a:r>
            <a:endParaRPr sz="2000"/>
          </a:p>
          <a:p>
            <a:pPr indent="-355600" lvl="0" marL="457200" rtl="0" algn="l">
              <a:spcBef>
                <a:spcPts val="0"/>
              </a:spcBef>
              <a:spcAft>
                <a:spcPts val="0"/>
              </a:spcAft>
              <a:buSzPts val="2000"/>
              <a:buChar char="●"/>
            </a:pPr>
            <a:r>
              <a:rPr lang="en" sz="2000"/>
              <a:t>Average CBOW embedding</a:t>
            </a:r>
            <a:endParaRPr sz="2000"/>
          </a:p>
          <a:p>
            <a:pPr indent="-355600" lvl="0" marL="457200" rtl="0" algn="l">
              <a:spcBef>
                <a:spcPts val="0"/>
              </a:spcBef>
              <a:spcAft>
                <a:spcPts val="0"/>
              </a:spcAft>
              <a:buSzPts val="2000"/>
              <a:buChar char="●"/>
            </a:pPr>
            <a:r>
              <a:rPr lang="en" sz="2000"/>
              <a:t>Transformer models</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b="1" lang="en" sz="2000"/>
              <a:t>Final CLIP:</a:t>
            </a:r>
            <a:r>
              <a:rPr lang="en" sz="2000"/>
              <a:t> ViTs w/ text transformers</a:t>
            </a:r>
            <a:endParaRPr sz="2000"/>
          </a:p>
        </p:txBody>
      </p:sp>
      <p:sp>
        <p:nvSpPr>
          <p:cNvPr id="493" name="Google Shape;493;p53"/>
          <p:cNvSpPr txBox="1"/>
          <p:nvPr/>
        </p:nvSpPr>
        <p:spPr>
          <a:xfrm>
            <a:off x="1085850" y="4720590"/>
            <a:ext cx="7601100" cy="346200"/>
          </a:xfrm>
          <a:prstGeom prst="rect">
            <a:avLst/>
          </a:prstGeom>
          <a:noFill/>
          <a:ln>
            <a:noFill/>
          </a:ln>
        </p:spPr>
        <p:txBody>
          <a:bodyPr anchorCtr="0" anchor="b" bIns="34275" lIns="68575" spcFirstLastPara="1" rIns="68575" wrap="square" tIns="34275">
            <a:noAutofit/>
          </a:bodyPr>
          <a:lstStyle/>
          <a:p>
            <a:pPr indent="0" lvl="0" marL="0" marR="0" rtl="0" algn="r">
              <a:spcBef>
                <a:spcPts val="0"/>
              </a:spcBef>
              <a:spcAft>
                <a:spcPts val="0"/>
              </a:spcAft>
              <a:buSzPts val="800"/>
              <a:buNone/>
            </a:pPr>
            <a:r>
              <a:rPr lang="en" sz="900">
                <a:solidFill>
                  <a:srgbClr val="6C6C6C"/>
                </a:solidFill>
              </a:rPr>
              <a:t>Learning Transferable Visual Models From Natural Language Supervision (</a:t>
            </a:r>
            <a:r>
              <a:rPr lang="en" sz="900" u="sng">
                <a:solidFill>
                  <a:schemeClr val="hlink"/>
                </a:solidFill>
                <a:hlinkClick r:id="rId3"/>
              </a:rPr>
              <a:t>https://arxiv.org/pdf/2103.00020.pdf</a:t>
            </a:r>
            <a:r>
              <a:rPr lang="en" sz="900">
                <a:solidFill>
                  <a:srgbClr val="6C6C6C"/>
                </a:solidFill>
              </a:rPr>
              <a:t>)</a:t>
            </a:r>
            <a:endParaRPr sz="900">
              <a:solidFill>
                <a:srgbClr val="6C6C6C"/>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54"/>
          <p:cNvSpPr txBox="1"/>
          <p:nvPr>
            <p:ph type="title"/>
          </p:nvPr>
        </p:nvSpPr>
        <p:spPr>
          <a:xfrm>
            <a:off x="457200" y="171450"/>
            <a:ext cx="8229600" cy="8574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3300"/>
              <a:buFont typeface="Arial"/>
              <a:buNone/>
            </a:pPr>
            <a:r>
              <a:rPr lang="en" sz="3000"/>
              <a:t>CLIP: Zero Shot Image Classification</a:t>
            </a:r>
            <a:endParaRPr sz="3000"/>
          </a:p>
        </p:txBody>
      </p:sp>
      <p:sp>
        <p:nvSpPr>
          <p:cNvPr id="499" name="Google Shape;499;p54"/>
          <p:cNvSpPr txBox="1"/>
          <p:nvPr>
            <p:ph idx="1" type="body"/>
          </p:nvPr>
        </p:nvSpPr>
        <p:spPr>
          <a:xfrm>
            <a:off x="457200" y="1200150"/>
            <a:ext cx="2726400" cy="3394500"/>
          </a:xfrm>
          <a:prstGeom prst="rect">
            <a:avLst/>
          </a:prstGeom>
          <a:noFill/>
          <a:ln>
            <a:noFill/>
          </a:ln>
        </p:spPr>
        <p:txBody>
          <a:bodyPr anchorCtr="0" anchor="t" bIns="34275" lIns="68575" spcFirstLastPara="1" rIns="68575" wrap="square" tIns="34275">
            <a:noAutofit/>
          </a:bodyPr>
          <a:lstStyle/>
          <a:p>
            <a:pPr indent="-355600" lvl="0" marL="457200" rtl="0" algn="l">
              <a:spcBef>
                <a:spcPts val="0"/>
              </a:spcBef>
              <a:spcAft>
                <a:spcPts val="0"/>
              </a:spcAft>
              <a:buSzPts val="2000"/>
              <a:buChar char="●"/>
            </a:pPr>
            <a:r>
              <a:rPr lang="en" sz="2000"/>
              <a:t>Use CLIP embeddings to create a zero-shot classifier. Given an image and a set of captions use softmax to assign </a:t>
            </a:r>
            <a:r>
              <a:rPr lang="en" sz="2000"/>
              <a:t>probabilities that each caption goes with the image</a:t>
            </a:r>
            <a:endParaRPr sz="2000"/>
          </a:p>
        </p:txBody>
      </p:sp>
      <p:sp>
        <p:nvSpPr>
          <p:cNvPr id="500" name="Google Shape;500;p54"/>
          <p:cNvSpPr txBox="1"/>
          <p:nvPr/>
        </p:nvSpPr>
        <p:spPr>
          <a:xfrm>
            <a:off x="1085850" y="4720590"/>
            <a:ext cx="7601100" cy="346200"/>
          </a:xfrm>
          <a:prstGeom prst="rect">
            <a:avLst/>
          </a:prstGeom>
          <a:noFill/>
          <a:ln>
            <a:noFill/>
          </a:ln>
        </p:spPr>
        <p:txBody>
          <a:bodyPr anchorCtr="0" anchor="b" bIns="34275" lIns="68575" spcFirstLastPara="1" rIns="68575" wrap="square" tIns="34275">
            <a:noAutofit/>
          </a:bodyPr>
          <a:lstStyle/>
          <a:p>
            <a:pPr indent="0" lvl="0" marL="0" marR="0" rtl="0" algn="r">
              <a:spcBef>
                <a:spcPts val="0"/>
              </a:spcBef>
              <a:spcAft>
                <a:spcPts val="0"/>
              </a:spcAft>
              <a:buSzPts val="800"/>
              <a:buNone/>
            </a:pPr>
            <a:r>
              <a:rPr lang="en" sz="900">
                <a:solidFill>
                  <a:srgbClr val="6C6C6C"/>
                </a:solidFill>
              </a:rPr>
              <a:t>Learning Transferable Visual Models From Natural Language Supervision (</a:t>
            </a:r>
            <a:r>
              <a:rPr lang="en" sz="900" u="sng">
                <a:solidFill>
                  <a:schemeClr val="hlink"/>
                </a:solidFill>
                <a:hlinkClick r:id="rId3"/>
              </a:rPr>
              <a:t>https://arxiv.org/pdf/2103.00020.pdf</a:t>
            </a:r>
            <a:r>
              <a:rPr lang="en" sz="900">
                <a:solidFill>
                  <a:srgbClr val="6C6C6C"/>
                </a:solidFill>
              </a:rPr>
              <a:t>)</a:t>
            </a:r>
            <a:endParaRPr sz="900">
              <a:solidFill>
                <a:srgbClr val="6C6C6C"/>
              </a:solidFill>
            </a:endParaRPr>
          </a:p>
        </p:txBody>
      </p:sp>
      <p:pic>
        <p:nvPicPr>
          <p:cNvPr id="501" name="Google Shape;501;p54"/>
          <p:cNvPicPr preferRelativeResize="0"/>
          <p:nvPr/>
        </p:nvPicPr>
        <p:blipFill>
          <a:blip r:embed="rId4">
            <a:alphaModFix/>
          </a:blip>
          <a:stretch>
            <a:fillRect/>
          </a:stretch>
        </p:blipFill>
        <p:spPr>
          <a:xfrm>
            <a:off x="3809575" y="1181250"/>
            <a:ext cx="4503754" cy="338694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55"/>
          <p:cNvSpPr txBox="1"/>
          <p:nvPr>
            <p:ph type="title"/>
          </p:nvPr>
        </p:nvSpPr>
        <p:spPr>
          <a:xfrm>
            <a:off x="457200" y="171450"/>
            <a:ext cx="8229600" cy="8574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Image Decoder and Rendering</a:t>
            </a:r>
            <a:endParaRPr/>
          </a:p>
        </p:txBody>
      </p:sp>
      <p:sp>
        <p:nvSpPr>
          <p:cNvPr id="507" name="Google Shape;507;p55"/>
          <p:cNvSpPr txBox="1"/>
          <p:nvPr>
            <p:ph idx="1" type="body"/>
          </p:nvPr>
        </p:nvSpPr>
        <p:spPr>
          <a:xfrm>
            <a:off x="457200" y="1200151"/>
            <a:ext cx="8229600" cy="857400"/>
          </a:xfrm>
          <a:prstGeom prst="rect">
            <a:avLst/>
          </a:prstGeom>
        </p:spPr>
        <p:txBody>
          <a:bodyPr anchorCtr="0" anchor="t" bIns="34275" lIns="68575" spcFirstLastPara="1" rIns="68575" wrap="square" tIns="34275">
            <a:noAutofit/>
          </a:bodyPr>
          <a:lstStyle/>
          <a:p>
            <a:pPr indent="0" lvl="0" marL="0" rtl="0" algn="l">
              <a:spcBef>
                <a:spcPts val="500"/>
              </a:spcBef>
              <a:spcAft>
                <a:spcPts val="0"/>
              </a:spcAft>
              <a:buNone/>
            </a:pPr>
            <a:r>
              <a:rPr lang="en" sz="2100"/>
              <a:t>Above dotted line is the CLIP pre-training. Below is CLIP text encoder generates text embedding for autoregressive or diffusion </a:t>
            </a:r>
            <a:endParaRPr sz="2100"/>
          </a:p>
        </p:txBody>
      </p:sp>
      <p:pic>
        <p:nvPicPr>
          <p:cNvPr id="508" name="Google Shape;508;p55"/>
          <p:cNvPicPr preferRelativeResize="0"/>
          <p:nvPr/>
        </p:nvPicPr>
        <p:blipFill>
          <a:blip r:embed="rId3">
            <a:alphaModFix/>
          </a:blip>
          <a:stretch>
            <a:fillRect/>
          </a:stretch>
        </p:blipFill>
        <p:spPr>
          <a:xfrm>
            <a:off x="171450" y="2015476"/>
            <a:ext cx="6320037" cy="2781150"/>
          </a:xfrm>
          <a:prstGeom prst="rect">
            <a:avLst/>
          </a:prstGeom>
          <a:noFill/>
          <a:ln>
            <a:noFill/>
          </a:ln>
        </p:spPr>
      </p:pic>
      <p:sp>
        <p:nvSpPr>
          <p:cNvPr id="509" name="Google Shape;509;p55"/>
          <p:cNvSpPr txBox="1"/>
          <p:nvPr/>
        </p:nvSpPr>
        <p:spPr>
          <a:xfrm>
            <a:off x="299050" y="4796625"/>
            <a:ext cx="7117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Source: </a:t>
            </a:r>
            <a:r>
              <a:rPr lang="en" sz="1000" u="sng">
                <a:solidFill>
                  <a:schemeClr val="hlink"/>
                </a:solidFill>
                <a:hlinkClick r:id="rId4"/>
              </a:rPr>
              <a:t>Hierarchical Text-Conditional Image Generation with CLIP Latents</a:t>
            </a:r>
            <a:endParaRPr sz="1000"/>
          </a:p>
        </p:txBody>
      </p:sp>
      <p:sp>
        <p:nvSpPr>
          <p:cNvPr id="510" name="Google Shape;510;p55"/>
          <p:cNvSpPr txBox="1"/>
          <p:nvPr/>
        </p:nvSpPr>
        <p:spPr>
          <a:xfrm>
            <a:off x="6603675" y="1881125"/>
            <a:ext cx="2367900" cy="2770500"/>
          </a:xfrm>
          <a:prstGeom prst="rect">
            <a:avLst/>
          </a:prstGeom>
          <a:noFill/>
          <a:ln>
            <a:noFill/>
          </a:ln>
        </p:spPr>
        <p:txBody>
          <a:bodyPr anchorCtr="0" anchor="t" bIns="91425" lIns="91425" spcFirstLastPara="1" rIns="91425" wrap="square" tIns="91425">
            <a:spAutoFit/>
          </a:bodyPr>
          <a:lstStyle/>
          <a:p>
            <a:pPr indent="0" lvl="0" marL="0" rtl="0" algn="l">
              <a:spcBef>
                <a:spcPts val="500"/>
              </a:spcBef>
              <a:spcAft>
                <a:spcPts val="0"/>
              </a:spcAft>
              <a:buClr>
                <a:schemeClr val="dk1"/>
              </a:buClr>
              <a:buSzPts val="1100"/>
              <a:buFont typeface="Arial"/>
              <a:buNone/>
            </a:pPr>
            <a:r>
              <a:rPr lang="en" sz="2100">
                <a:solidFill>
                  <a:schemeClr val="dk1"/>
                </a:solidFill>
              </a:rPr>
              <a:t>prior to produce an image embedding, which is used to condition a diffusion decoder to produce a final image.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6"/>
          <p:cNvSpPr txBox="1"/>
          <p:nvPr>
            <p:ph type="title"/>
          </p:nvPr>
        </p:nvSpPr>
        <p:spPr>
          <a:xfrm>
            <a:off x="457200" y="171450"/>
            <a:ext cx="8229600" cy="8574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3300"/>
              <a:buFont typeface="Arial"/>
              <a:buNone/>
            </a:pPr>
            <a:r>
              <a:rPr lang="en" sz="3000"/>
              <a:t>Image Interpolation</a:t>
            </a:r>
            <a:endParaRPr sz="3000"/>
          </a:p>
        </p:txBody>
      </p:sp>
      <p:sp>
        <p:nvSpPr>
          <p:cNvPr id="516" name="Google Shape;516;p56"/>
          <p:cNvSpPr txBox="1"/>
          <p:nvPr/>
        </p:nvSpPr>
        <p:spPr>
          <a:xfrm>
            <a:off x="1085850" y="4720590"/>
            <a:ext cx="7601100" cy="346200"/>
          </a:xfrm>
          <a:prstGeom prst="rect">
            <a:avLst/>
          </a:prstGeom>
          <a:noFill/>
          <a:ln>
            <a:noFill/>
          </a:ln>
        </p:spPr>
        <p:txBody>
          <a:bodyPr anchorCtr="0" anchor="b" bIns="34275" lIns="68575" spcFirstLastPara="1" rIns="68575" wrap="square" tIns="34275">
            <a:noAutofit/>
          </a:bodyPr>
          <a:lstStyle/>
          <a:p>
            <a:pPr indent="0" lvl="0" marL="0" marR="0" rtl="0" algn="r">
              <a:spcBef>
                <a:spcPts val="0"/>
              </a:spcBef>
              <a:spcAft>
                <a:spcPts val="0"/>
              </a:spcAft>
              <a:buSzPts val="800"/>
              <a:buNone/>
            </a:pPr>
            <a:r>
              <a:rPr lang="en" sz="900">
                <a:solidFill>
                  <a:srgbClr val="6C6C6C"/>
                </a:solidFill>
              </a:rPr>
              <a:t>Hierarchical Text-Conditional Image Generation with CLIP Latents (</a:t>
            </a:r>
            <a:r>
              <a:rPr lang="en" sz="900" u="sng">
                <a:solidFill>
                  <a:schemeClr val="hlink"/>
                </a:solidFill>
                <a:hlinkClick r:id="rId3"/>
              </a:rPr>
              <a:t>https://arxiv.org/pdf/2204.06125.pdf</a:t>
            </a:r>
            <a:r>
              <a:rPr lang="en" sz="900">
                <a:solidFill>
                  <a:srgbClr val="6C6C6C"/>
                </a:solidFill>
              </a:rPr>
              <a:t>)</a:t>
            </a:r>
            <a:endParaRPr sz="900">
              <a:solidFill>
                <a:srgbClr val="6C6C6C"/>
              </a:solidFill>
            </a:endParaRPr>
          </a:p>
        </p:txBody>
      </p:sp>
      <p:sp>
        <p:nvSpPr>
          <p:cNvPr id="517" name="Google Shape;517;p56"/>
          <p:cNvSpPr txBox="1"/>
          <p:nvPr>
            <p:ph idx="1" type="body"/>
          </p:nvPr>
        </p:nvSpPr>
        <p:spPr>
          <a:xfrm>
            <a:off x="457200" y="1200150"/>
            <a:ext cx="8229600" cy="3394500"/>
          </a:xfrm>
          <a:prstGeom prst="rect">
            <a:avLst/>
          </a:prstGeom>
          <a:noFill/>
          <a:ln>
            <a:noFill/>
          </a:ln>
        </p:spPr>
        <p:txBody>
          <a:bodyPr anchorCtr="0" anchor="t" bIns="34275" lIns="68575" spcFirstLastPara="1" rIns="68575" wrap="square" tIns="34275">
            <a:noAutofit/>
          </a:bodyPr>
          <a:lstStyle/>
          <a:p>
            <a:pPr indent="-361950" lvl="0" marL="457200" rtl="0" algn="l">
              <a:spcBef>
                <a:spcPts val="0"/>
              </a:spcBef>
              <a:spcAft>
                <a:spcPts val="0"/>
              </a:spcAft>
              <a:buSzPts val="2100"/>
              <a:buChar char="●"/>
            </a:pPr>
            <a:r>
              <a:rPr b="1" lang="en" sz="2100"/>
              <a:t>DALL-E</a:t>
            </a:r>
            <a:r>
              <a:rPr lang="en" sz="2100"/>
              <a:t>: Easy to find two vectors to interpolate between on the kind of change you want.  Simply write two sentences with the desired contrast!</a:t>
            </a:r>
            <a:endParaRPr sz="2100"/>
          </a:p>
          <a:p>
            <a:pPr indent="0" lvl="0" marL="0" rtl="0" algn="l">
              <a:spcBef>
                <a:spcPts val="0"/>
              </a:spcBef>
              <a:spcAft>
                <a:spcPts val="0"/>
              </a:spcAft>
              <a:buNone/>
            </a:pPr>
            <a:r>
              <a:t/>
            </a:r>
            <a:endParaRPr sz="2100"/>
          </a:p>
          <a:p>
            <a:pPr indent="-361950" lvl="0" marL="457200" rtl="0" algn="l">
              <a:spcBef>
                <a:spcPts val="0"/>
              </a:spcBef>
              <a:spcAft>
                <a:spcPts val="0"/>
              </a:spcAft>
              <a:buSzPts val="2100"/>
              <a:buChar char="●"/>
            </a:pPr>
            <a:r>
              <a:rPr b="1" lang="en" sz="2100"/>
              <a:t>GAN:</a:t>
            </a:r>
            <a:r>
              <a:rPr lang="en" sz="2100"/>
              <a:t> Harder (but still possible!) to find a direction in vector space to adjust the input to change the output (i.e. adjust a face to be more masculine or feminine)</a:t>
            </a:r>
            <a:endParaRPr sz="2100"/>
          </a:p>
          <a:p>
            <a:pPr indent="0" lvl="0" marL="0" rtl="0" algn="l">
              <a:spcBef>
                <a:spcPts val="0"/>
              </a:spcBef>
              <a:spcAft>
                <a:spcPts val="0"/>
              </a:spcAft>
              <a:buNone/>
            </a:pPr>
            <a:r>
              <a:t/>
            </a:r>
            <a:endParaRPr sz="2100"/>
          </a:p>
          <a:p>
            <a:pPr indent="0" lvl="0" marL="0" rtl="0" algn="l">
              <a:spcBef>
                <a:spcPts val="0"/>
              </a:spcBef>
              <a:spcAft>
                <a:spcPts val="0"/>
              </a:spcAft>
              <a:buClr>
                <a:schemeClr val="dk1"/>
              </a:buClr>
              <a:buSzPts val="1100"/>
              <a:buFont typeface="Arial"/>
              <a:buNone/>
            </a:pPr>
            <a:r>
              <a:rPr lang="en" sz="2100"/>
              <a:t>In both frameworks, you can interpolate the output image between two outputs by interpolating between input representations in vector space.</a:t>
            </a:r>
            <a:endParaRPr sz="21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57"/>
          <p:cNvSpPr txBox="1"/>
          <p:nvPr>
            <p:ph type="title"/>
          </p:nvPr>
        </p:nvSpPr>
        <p:spPr>
          <a:xfrm>
            <a:off x="457200" y="171450"/>
            <a:ext cx="8229600" cy="8574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3300"/>
              <a:buFont typeface="Arial"/>
              <a:buNone/>
            </a:pPr>
            <a:r>
              <a:rPr lang="en" sz="3000"/>
              <a:t>DALL-E: Interpolation</a:t>
            </a:r>
            <a:endParaRPr sz="3000"/>
          </a:p>
        </p:txBody>
      </p:sp>
      <p:sp>
        <p:nvSpPr>
          <p:cNvPr id="523" name="Google Shape;523;p57"/>
          <p:cNvSpPr txBox="1"/>
          <p:nvPr/>
        </p:nvSpPr>
        <p:spPr>
          <a:xfrm>
            <a:off x="1085850" y="4720590"/>
            <a:ext cx="7601100" cy="346200"/>
          </a:xfrm>
          <a:prstGeom prst="rect">
            <a:avLst/>
          </a:prstGeom>
          <a:noFill/>
          <a:ln>
            <a:noFill/>
          </a:ln>
        </p:spPr>
        <p:txBody>
          <a:bodyPr anchorCtr="0" anchor="b" bIns="34275" lIns="68575" spcFirstLastPara="1" rIns="68575" wrap="square" tIns="34275">
            <a:noAutofit/>
          </a:bodyPr>
          <a:lstStyle/>
          <a:p>
            <a:pPr indent="0" lvl="0" marL="0" marR="0" rtl="0" algn="r">
              <a:spcBef>
                <a:spcPts val="0"/>
              </a:spcBef>
              <a:spcAft>
                <a:spcPts val="0"/>
              </a:spcAft>
              <a:buSzPts val="800"/>
              <a:buNone/>
            </a:pPr>
            <a:r>
              <a:rPr lang="en" sz="900">
                <a:solidFill>
                  <a:srgbClr val="6C6C6C"/>
                </a:solidFill>
              </a:rPr>
              <a:t>Hierarchical Text-Conditional Image Generation with CLIP Latents (</a:t>
            </a:r>
            <a:r>
              <a:rPr lang="en" sz="900" u="sng">
                <a:solidFill>
                  <a:schemeClr val="hlink"/>
                </a:solidFill>
                <a:hlinkClick r:id="rId3"/>
              </a:rPr>
              <a:t>https://arxiv.org/pdf/2204.06125.pdf</a:t>
            </a:r>
            <a:r>
              <a:rPr lang="en" sz="900">
                <a:solidFill>
                  <a:srgbClr val="6C6C6C"/>
                </a:solidFill>
              </a:rPr>
              <a:t>)</a:t>
            </a:r>
            <a:endParaRPr sz="900">
              <a:solidFill>
                <a:srgbClr val="6C6C6C"/>
              </a:solidFill>
            </a:endParaRPr>
          </a:p>
        </p:txBody>
      </p:sp>
      <p:pic>
        <p:nvPicPr>
          <p:cNvPr id="524" name="Google Shape;524;p57"/>
          <p:cNvPicPr preferRelativeResize="0"/>
          <p:nvPr/>
        </p:nvPicPr>
        <p:blipFill>
          <a:blip r:embed="rId4">
            <a:alphaModFix/>
          </a:blip>
          <a:stretch>
            <a:fillRect/>
          </a:stretch>
        </p:blipFill>
        <p:spPr>
          <a:xfrm>
            <a:off x="513888" y="1215025"/>
            <a:ext cx="4671379" cy="3386941"/>
          </a:xfrm>
          <a:prstGeom prst="rect">
            <a:avLst/>
          </a:prstGeom>
          <a:noFill/>
          <a:ln>
            <a:noFill/>
          </a:ln>
        </p:spPr>
      </p:pic>
      <p:sp>
        <p:nvSpPr>
          <p:cNvPr id="525" name="Google Shape;525;p57"/>
          <p:cNvSpPr txBox="1"/>
          <p:nvPr>
            <p:ph idx="1" type="body"/>
          </p:nvPr>
        </p:nvSpPr>
        <p:spPr>
          <a:xfrm>
            <a:off x="5293900" y="1200150"/>
            <a:ext cx="3393000" cy="33945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None/>
            </a:pPr>
            <a:r>
              <a:rPr lang="en" sz="2100"/>
              <a:t>Interpolation example.</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rPr lang="en" sz="2100"/>
              <a:t>Highly recommend skimming the paper for other really interesting </a:t>
            </a:r>
            <a:r>
              <a:rPr lang="en" sz="2100"/>
              <a:t>perturbations</a:t>
            </a:r>
            <a:r>
              <a:rPr lang="en" sz="2100"/>
              <a:t> the authors performed.</a:t>
            </a:r>
            <a:endParaRPr sz="21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58"/>
          <p:cNvSpPr txBox="1"/>
          <p:nvPr>
            <p:ph type="title"/>
          </p:nvPr>
        </p:nvSpPr>
        <p:spPr>
          <a:xfrm>
            <a:off x="722313" y="3305176"/>
            <a:ext cx="7772400" cy="10215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Playground</a:t>
            </a:r>
            <a:endParaRPr/>
          </a:p>
        </p:txBody>
      </p:sp>
      <p:sp>
        <p:nvSpPr>
          <p:cNvPr id="531" name="Google Shape;531;p58"/>
          <p:cNvSpPr txBox="1"/>
          <p:nvPr>
            <p:ph idx="1" type="body"/>
          </p:nvPr>
        </p:nvSpPr>
        <p:spPr>
          <a:xfrm>
            <a:off x="722313" y="2180035"/>
            <a:ext cx="7772400" cy="1125300"/>
          </a:xfrm>
          <a:prstGeom prst="rect">
            <a:avLst/>
          </a:prstGeom>
        </p:spPr>
        <p:txBody>
          <a:bodyPr anchorCtr="0" anchor="b" bIns="34275" lIns="68575" spcFirstLastPara="1" rIns="68575" wrap="square" tIns="34275">
            <a:noAutofit/>
          </a:bodyPr>
          <a:lstStyle/>
          <a:p>
            <a:pPr indent="0" lvl="0" marL="0" rtl="0" algn="l">
              <a:spcBef>
                <a:spcPts val="500"/>
              </a:spcBef>
              <a:spcAft>
                <a:spcPts val="0"/>
              </a:spcAft>
              <a:buNone/>
            </a:pPr>
            <a:r>
              <a:rPr lang="en" u="sng">
                <a:solidFill>
                  <a:schemeClr val="hlink"/>
                </a:solidFill>
                <a:hlinkClick r:id="rId3"/>
              </a:rPr>
              <a:t>DALL-E Mini</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59"/>
          <p:cNvSpPr txBox="1"/>
          <p:nvPr>
            <p:ph type="title"/>
          </p:nvPr>
        </p:nvSpPr>
        <p:spPr>
          <a:xfrm>
            <a:off x="722313" y="3305176"/>
            <a:ext cx="7772400" cy="10215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Playground</a:t>
            </a:r>
            <a:endParaRPr/>
          </a:p>
        </p:txBody>
      </p:sp>
      <p:sp>
        <p:nvSpPr>
          <p:cNvPr id="537" name="Google Shape;537;p59"/>
          <p:cNvSpPr txBox="1"/>
          <p:nvPr>
            <p:ph idx="1" type="body"/>
          </p:nvPr>
        </p:nvSpPr>
        <p:spPr>
          <a:xfrm>
            <a:off x="722313" y="2180035"/>
            <a:ext cx="7772400" cy="1125300"/>
          </a:xfrm>
          <a:prstGeom prst="rect">
            <a:avLst/>
          </a:prstGeom>
        </p:spPr>
        <p:txBody>
          <a:bodyPr anchorCtr="0" anchor="b" bIns="34275" lIns="68575" spcFirstLastPara="1" rIns="68575" wrap="square" tIns="34275">
            <a:noAutofit/>
          </a:bodyPr>
          <a:lstStyle/>
          <a:p>
            <a:pPr indent="0" lvl="0" marL="0" rtl="0" algn="l">
              <a:spcBef>
                <a:spcPts val="500"/>
              </a:spcBef>
              <a:spcAft>
                <a:spcPts val="0"/>
              </a:spcAft>
              <a:buNone/>
            </a:pPr>
            <a:r>
              <a:rPr lang="en" u="sng">
                <a:solidFill>
                  <a:schemeClr val="hlink"/>
                </a:solidFill>
                <a:hlinkClick r:id="rId3"/>
              </a:rPr>
              <a:t>Stable Diffusion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60"/>
          <p:cNvSpPr txBox="1"/>
          <p:nvPr>
            <p:ph type="title"/>
          </p:nvPr>
        </p:nvSpPr>
        <p:spPr>
          <a:xfrm>
            <a:off x="722313" y="3305176"/>
            <a:ext cx="7772400" cy="10215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Paper Peeks/Recent Advances/Challenges</a:t>
            </a:r>
            <a:endParaRPr/>
          </a:p>
        </p:txBody>
      </p:sp>
      <p:sp>
        <p:nvSpPr>
          <p:cNvPr id="543" name="Google Shape;543;p60"/>
          <p:cNvSpPr txBox="1"/>
          <p:nvPr>
            <p:ph idx="1" type="body"/>
          </p:nvPr>
        </p:nvSpPr>
        <p:spPr>
          <a:xfrm>
            <a:off x="722313" y="2180035"/>
            <a:ext cx="7772400" cy="1125300"/>
          </a:xfrm>
          <a:prstGeom prst="rect">
            <a:avLst/>
          </a:prstGeom>
        </p:spPr>
        <p:txBody>
          <a:bodyPr anchorCtr="0" anchor="b" bIns="34275" lIns="68575" spcFirstLastPara="1" rIns="68575" wrap="square" tIns="34275">
            <a:noAutofit/>
          </a:bodyPr>
          <a:lstStyle/>
          <a:p>
            <a:pPr indent="0" lvl="0" marL="0" rtl="0" algn="l">
              <a:spcBef>
                <a:spcPts val="500"/>
              </a:spcBef>
              <a:spcAft>
                <a:spcPts val="0"/>
              </a:spcAft>
              <a:buNone/>
            </a:pPr>
            <a:r>
              <a:rPr lang="en"/>
              <a:t>Multimodality in NLP</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61"/>
          <p:cNvSpPr txBox="1"/>
          <p:nvPr>
            <p:ph type="title"/>
          </p:nvPr>
        </p:nvSpPr>
        <p:spPr>
          <a:xfrm>
            <a:off x="722313" y="3305176"/>
            <a:ext cx="7772400" cy="10215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Extras</a:t>
            </a:r>
            <a:endParaRPr/>
          </a:p>
        </p:txBody>
      </p:sp>
      <p:sp>
        <p:nvSpPr>
          <p:cNvPr id="549" name="Google Shape;549;p61"/>
          <p:cNvSpPr txBox="1"/>
          <p:nvPr>
            <p:ph idx="1" type="body"/>
          </p:nvPr>
        </p:nvSpPr>
        <p:spPr>
          <a:xfrm>
            <a:off x="722313" y="2180035"/>
            <a:ext cx="7772400" cy="1125300"/>
          </a:xfrm>
          <a:prstGeom prst="rect">
            <a:avLst/>
          </a:prstGeom>
        </p:spPr>
        <p:txBody>
          <a:bodyPr anchorCtr="0" anchor="b" bIns="34275" lIns="68575" spcFirstLastPara="1" rIns="68575" wrap="square" tIns="34275">
            <a:noAutofit/>
          </a:bodyPr>
          <a:lstStyle/>
          <a:p>
            <a:pPr indent="0" lvl="0" marL="0" rtl="0" algn="l">
              <a:spcBef>
                <a:spcPts val="500"/>
              </a:spcBef>
              <a:spcAft>
                <a:spcPts val="0"/>
              </a:spcAft>
              <a:buClr>
                <a:schemeClr val="dk1"/>
              </a:buClr>
              <a:buSzPts val="1100"/>
              <a:buFont typeface="Arial"/>
              <a:buNone/>
            </a:pPr>
            <a:r>
              <a:rPr lang="en"/>
              <a:t>Multimodality in NLP</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62"/>
          <p:cNvSpPr txBox="1"/>
          <p:nvPr>
            <p:ph type="title"/>
          </p:nvPr>
        </p:nvSpPr>
        <p:spPr>
          <a:xfrm>
            <a:off x="722313" y="3305176"/>
            <a:ext cx="7772400" cy="10215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Evaluation</a:t>
            </a:r>
            <a:endParaRPr/>
          </a:p>
        </p:txBody>
      </p:sp>
      <p:sp>
        <p:nvSpPr>
          <p:cNvPr id="555" name="Google Shape;555;p62"/>
          <p:cNvSpPr txBox="1"/>
          <p:nvPr>
            <p:ph idx="1" type="body"/>
          </p:nvPr>
        </p:nvSpPr>
        <p:spPr>
          <a:xfrm>
            <a:off x="722313" y="2180035"/>
            <a:ext cx="7772400" cy="1125300"/>
          </a:xfrm>
          <a:prstGeom prst="rect">
            <a:avLst/>
          </a:prstGeom>
        </p:spPr>
        <p:txBody>
          <a:bodyPr anchorCtr="0" anchor="b" bIns="34275" lIns="68575" spcFirstLastPara="1" rIns="68575" wrap="square" tIns="34275">
            <a:noAutofit/>
          </a:bodyPr>
          <a:lstStyle/>
          <a:p>
            <a:pPr indent="0" lvl="0" marL="0" rtl="0" algn="l">
              <a:spcBef>
                <a:spcPts val="500"/>
              </a:spcBef>
              <a:spcAft>
                <a:spcPts val="0"/>
              </a:spcAft>
              <a:buClr>
                <a:schemeClr val="dk1"/>
              </a:buClr>
              <a:buSzPts val="1100"/>
              <a:buFont typeface="Arial"/>
              <a:buNone/>
            </a:pPr>
            <a:r>
              <a:rPr lang="en"/>
              <a:t>Multimodality in NLP</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7"/>
          <p:cNvSpPr txBox="1"/>
          <p:nvPr>
            <p:ph type="title"/>
          </p:nvPr>
        </p:nvSpPr>
        <p:spPr>
          <a:xfrm>
            <a:off x="457200" y="171450"/>
            <a:ext cx="8229600" cy="8574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Announcements</a:t>
            </a:r>
            <a:endParaRPr/>
          </a:p>
        </p:txBody>
      </p:sp>
      <p:sp>
        <p:nvSpPr>
          <p:cNvPr id="117" name="Google Shape;117;p27"/>
          <p:cNvSpPr txBox="1"/>
          <p:nvPr>
            <p:ph idx="1" type="body"/>
          </p:nvPr>
        </p:nvSpPr>
        <p:spPr>
          <a:xfrm>
            <a:off x="457200" y="1200151"/>
            <a:ext cx="8229600" cy="3394500"/>
          </a:xfrm>
          <a:prstGeom prst="rect">
            <a:avLst/>
          </a:prstGeom>
        </p:spPr>
        <p:txBody>
          <a:bodyPr anchorCtr="0" anchor="t" bIns="34275" lIns="68575" spcFirstLastPara="1" rIns="68575" wrap="square" tIns="34275">
            <a:noAutofit/>
          </a:bodyPr>
          <a:lstStyle/>
          <a:p>
            <a:pPr indent="-342900" lvl="0" marL="457200" rtl="0" algn="l">
              <a:lnSpc>
                <a:spcPct val="115000"/>
              </a:lnSpc>
              <a:spcBef>
                <a:spcPts val="0"/>
              </a:spcBef>
              <a:spcAft>
                <a:spcPts val="0"/>
              </a:spcAft>
              <a:buClr>
                <a:srgbClr val="CC0000"/>
              </a:buClr>
              <a:buSzPts val="1800"/>
              <a:buFont typeface="Open Sans"/>
              <a:buChar char="-"/>
            </a:pPr>
            <a:r>
              <a:rPr b="1" lang="en">
                <a:solidFill>
                  <a:srgbClr val="CC0000"/>
                </a:solidFill>
              </a:rPr>
              <a:t>Reminder: No Class next week (Spring Break)</a:t>
            </a:r>
            <a:endParaRPr b="1">
              <a:solidFill>
                <a:srgbClr val="CC0000"/>
              </a:solidFill>
            </a:endParaRPr>
          </a:p>
          <a:p>
            <a:pPr indent="-342900" lvl="0" marL="457200" rtl="0" algn="l">
              <a:lnSpc>
                <a:spcPct val="115000"/>
              </a:lnSpc>
              <a:spcBef>
                <a:spcPts val="0"/>
              </a:spcBef>
              <a:spcAft>
                <a:spcPts val="0"/>
              </a:spcAft>
              <a:buSzPts val="1800"/>
              <a:buFont typeface="Open Sans"/>
              <a:buChar char="-"/>
            </a:pPr>
            <a:r>
              <a:rPr b="1" lang="en"/>
              <a:t>Assignments</a:t>
            </a:r>
            <a:endParaRPr b="1"/>
          </a:p>
          <a:p>
            <a:pPr indent="-342900" lvl="1" marL="914400" rtl="0" algn="l">
              <a:lnSpc>
                <a:spcPct val="115000"/>
              </a:lnSpc>
              <a:spcBef>
                <a:spcPts val="0"/>
              </a:spcBef>
              <a:spcAft>
                <a:spcPts val="0"/>
              </a:spcAft>
              <a:buSzPts val="1800"/>
              <a:buFont typeface="Open Sans"/>
              <a:buChar char="-"/>
            </a:pPr>
            <a:r>
              <a:rPr lang="en" sz="1800"/>
              <a:t>A4 Due Sunday 03/24 (Tuesday 03/26 if you use late days)</a:t>
            </a:r>
            <a:endParaRPr sz="1800"/>
          </a:p>
          <a:p>
            <a:pPr indent="-342900" lvl="1" marL="914400" rtl="0" algn="l">
              <a:lnSpc>
                <a:spcPct val="115000"/>
              </a:lnSpc>
              <a:spcBef>
                <a:spcPts val="0"/>
              </a:spcBef>
              <a:spcAft>
                <a:spcPts val="0"/>
              </a:spcAft>
              <a:buSzPts val="1800"/>
              <a:buFont typeface="Open Sans"/>
              <a:buChar char="-"/>
            </a:pPr>
            <a:r>
              <a:rPr lang="en" sz="1800"/>
              <a:t>Final assignment</a:t>
            </a:r>
            <a:endParaRPr sz="1800"/>
          </a:p>
          <a:p>
            <a:pPr indent="-381000" lvl="0" marL="457200" rtl="0" algn="l">
              <a:lnSpc>
                <a:spcPct val="115000"/>
              </a:lnSpc>
              <a:spcBef>
                <a:spcPts val="0"/>
              </a:spcBef>
              <a:spcAft>
                <a:spcPts val="0"/>
              </a:spcAft>
              <a:buSzPts val="2400"/>
              <a:buFont typeface="Arial"/>
              <a:buChar char="-"/>
            </a:pPr>
            <a:r>
              <a:rPr b="1" lang="en"/>
              <a:t>Project </a:t>
            </a:r>
            <a:r>
              <a:rPr b="1" lang="en">
                <a:solidFill>
                  <a:srgbClr val="9900FF"/>
                </a:solidFill>
              </a:rPr>
              <a:t> </a:t>
            </a:r>
            <a:endParaRPr b="1">
              <a:solidFill>
                <a:srgbClr val="9900FF"/>
              </a:solidFill>
            </a:endParaRPr>
          </a:p>
          <a:p>
            <a:pPr indent="-317500" lvl="1" marL="914400" rtl="0" algn="l">
              <a:lnSpc>
                <a:spcPct val="115000"/>
              </a:lnSpc>
              <a:spcBef>
                <a:spcPts val="0"/>
              </a:spcBef>
              <a:spcAft>
                <a:spcPts val="0"/>
              </a:spcAft>
              <a:buClr>
                <a:srgbClr val="9900FF"/>
              </a:buClr>
              <a:buSzPts val="1400"/>
              <a:buFont typeface="Open Sans"/>
              <a:buChar char="-"/>
            </a:pPr>
            <a:r>
              <a:rPr b="1" lang="en" sz="1400">
                <a:solidFill>
                  <a:srgbClr val="9900FF"/>
                </a:solidFill>
              </a:rPr>
              <a:t>Projects - Due Saturday 04/14 (</a:t>
            </a:r>
            <a:r>
              <a:rPr b="1" lang="en" sz="1400">
                <a:solidFill>
                  <a:srgbClr val="FF0000"/>
                </a:solidFill>
              </a:rPr>
              <a:t>hard deadline</a:t>
            </a:r>
            <a:r>
              <a:rPr b="1" lang="en" sz="1400">
                <a:solidFill>
                  <a:srgbClr val="9900FF"/>
                </a:solidFill>
              </a:rPr>
              <a:t>) </a:t>
            </a:r>
            <a:endParaRPr b="1" sz="1400">
              <a:solidFill>
                <a:srgbClr val="9900FF"/>
              </a:solidFill>
            </a:endParaRPr>
          </a:p>
          <a:p>
            <a:pPr indent="-317500" lvl="1" marL="914400" rtl="0" algn="l">
              <a:lnSpc>
                <a:spcPct val="115000"/>
              </a:lnSpc>
              <a:spcBef>
                <a:spcPts val="0"/>
              </a:spcBef>
              <a:spcAft>
                <a:spcPts val="0"/>
              </a:spcAft>
              <a:buClr>
                <a:srgbClr val="9900FF"/>
              </a:buClr>
              <a:buSzPts val="1400"/>
              <a:buFont typeface="Open Sans"/>
              <a:buChar char="-"/>
            </a:pPr>
            <a:r>
              <a:rPr b="1" i="1" lang="en" sz="1400">
                <a:solidFill>
                  <a:srgbClr val="9900FF"/>
                </a:solidFill>
              </a:rPr>
              <a:t>Optional</a:t>
            </a:r>
            <a:r>
              <a:rPr b="1" lang="en" sz="1400">
                <a:solidFill>
                  <a:srgbClr val="9900FF"/>
                </a:solidFill>
              </a:rPr>
              <a:t> milestone - 03/18</a:t>
            </a:r>
            <a:endParaRPr b="1" sz="1400">
              <a:solidFill>
                <a:srgbClr val="9900FF"/>
              </a:solidFill>
            </a:endParaRPr>
          </a:p>
          <a:p>
            <a:pPr indent="-317500" lvl="1" marL="914400" rtl="0" algn="l">
              <a:lnSpc>
                <a:spcPct val="115000"/>
              </a:lnSpc>
              <a:spcBef>
                <a:spcPts val="0"/>
              </a:spcBef>
              <a:spcAft>
                <a:spcPts val="0"/>
              </a:spcAft>
              <a:buClr>
                <a:srgbClr val="9900FF"/>
              </a:buClr>
              <a:buSzPts val="1400"/>
              <a:buFont typeface="Open Sans"/>
              <a:buChar char="-"/>
            </a:pPr>
            <a:r>
              <a:rPr b="1" lang="en" sz="1400">
                <a:solidFill>
                  <a:srgbClr val="9900FF"/>
                </a:solidFill>
              </a:rPr>
              <a:t>3 - 4 WEEKS</a:t>
            </a:r>
            <a:endParaRPr b="1" sz="1400">
              <a:solidFill>
                <a:srgbClr val="9900FF"/>
              </a:solidFill>
            </a:endParaRPr>
          </a:p>
          <a:p>
            <a:pPr indent="-317500" lvl="1" marL="914400" rtl="0" algn="l">
              <a:lnSpc>
                <a:spcPct val="115000"/>
              </a:lnSpc>
              <a:spcBef>
                <a:spcPts val="0"/>
              </a:spcBef>
              <a:spcAft>
                <a:spcPts val="0"/>
              </a:spcAft>
              <a:buSzPts val="1400"/>
              <a:buFont typeface="Arial"/>
              <a:buChar char="-"/>
            </a:pPr>
            <a:r>
              <a:rPr b="1" lang="en" sz="1400">
                <a:solidFill>
                  <a:srgbClr val="9900FF"/>
                </a:solidFill>
              </a:rPr>
              <a:t>Questions?</a:t>
            </a:r>
            <a:endParaRPr b="1" sz="1400">
              <a:solidFill>
                <a:srgbClr val="9900FF"/>
              </a:solidFill>
            </a:endParaRPr>
          </a:p>
          <a:p>
            <a:pPr indent="-381000" lvl="0" marL="457200" rtl="0" algn="l">
              <a:lnSpc>
                <a:spcPct val="115000"/>
              </a:lnSpc>
              <a:spcBef>
                <a:spcPts val="0"/>
              </a:spcBef>
              <a:spcAft>
                <a:spcPts val="0"/>
              </a:spcAft>
              <a:buSzPts val="2400"/>
              <a:buFont typeface="Arial"/>
              <a:buChar char="-"/>
            </a:pPr>
            <a:r>
              <a:rPr b="1" lang="en"/>
              <a:t>Concerns?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63"/>
          <p:cNvSpPr txBox="1"/>
          <p:nvPr>
            <p:ph type="title"/>
          </p:nvPr>
        </p:nvSpPr>
        <p:spPr>
          <a:xfrm>
            <a:off x="457200" y="171450"/>
            <a:ext cx="8229600" cy="8574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DALL-Eval</a:t>
            </a:r>
            <a:endParaRPr/>
          </a:p>
        </p:txBody>
      </p:sp>
      <p:sp>
        <p:nvSpPr>
          <p:cNvPr id="561" name="Google Shape;561;p63"/>
          <p:cNvSpPr txBox="1"/>
          <p:nvPr>
            <p:ph idx="1" type="body"/>
          </p:nvPr>
        </p:nvSpPr>
        <p:spPr>
          <a:xfrm>
            <a:off x="457200" y="1200151"/>
            <a:ext cx="4038600" cy="3394500"/>
          </a:xfrm>
          <a:prstGeom prst="rect">
            <a:avLst/>
          </a:prstGeom>
        </p:spPr>
        <p:txBody>
          <a:bodyPr anchorCtr="0" anchor="t" bIns="34275" lIns="68575" spcFirstLastPara="1" rIns="68575" wrap="square" tIns="34275">
            <a:noAutofit/>
          </a:bodyPr>
          <a:lstStyle/>
          <a:p>
            <a:pPr indent="0" lvl="0" marL="0" rtl="0" algn="l">
              <a:lnSpc>
                <a:spcPct val="115000"/>
              </a:lnSpc>
              <a:spcBef>
                <a:spcPts val="500"/>
              </a:spcBef>
              <a:spcAft>
                <a:spcPts val="0"/>
              </a:spcAft>
              <a:buNone/>
            </a:pPr>
            <a:r>
              <a:rPr lang="en" sz="2000"/>
              <a:t>How Do We </a:t>
            </a:r>
            <a:r>
              <a:rPr lang="en" sz="2000"/>
              <a:t>Measure:</a:t>
            </a:r>
            <a:endParaRPr sz="2000"/>
          </a:p>
          <a:p>
            <a:pPr indent="-342900" lvl="0" marL="457200" rtl="0" algn="l">
              <a:lnSpc>
                <a:spcPct val="115000"/>
              </a:lnSpc>
              <a:spcBef>
                <a:spcPts val="500"/>
              </a:spcBef>
              <a:spcAft>
                <a:spcPts val="0"/>
              </a:spcAft>
              <a:buSzPts val="1800"/>
              <a:buChar char="•"/>
            </a:pPr>
            <a:r>
              <a:rPr b="1" lang="en" sz="1800"/>
              <a:t>Image Quality:</a:t>
            </a:r>
            <a:r>
              <a:rPr lang="en" sz="1800"/>
              <a:t> Use existing image classifier to label the realism of the output</a:t>
            </a:r>
            <a:endParaRPr sz="1800"/>
          </a:p>
          <a:p>
            <a:pPr indent="0" lvl="0" marL="457200" rtl="0" algn="l">
              <a:lnSpc>
                <a:spcPct val="115000"/>
              </a:lnSpc>
              <a:spcBef>
                <a:spcPts val="500"/>
              </a:spcBef>
              <a:spcAft>
                <a:spcPts val="0"/>
              </a:spcAft>
              <a:buNone/>
            </a:pPr>
            <a:r>
              <a:t/>
            </a:r>
            <a:endParaRPr sz="1800"/>
          </a:p>
          <a:p>
            <a:pPr indent="-342900" lvl="0" marL="457200" rtl="0" algn="l">
              <a:lnSpc>
                <a:spcPct val="115000"/>
              </a:lnSpc>
              <a:spcBef>
                <a:spcPts val="500"/>
              </a:spcBef>
              <a:spcAft>
                <a:spcPts val="0"/>
              </a:spcAft>
              <a:buSzPts val="1800"/>
              <a:buChar char="•"/>
            </a:pPr>
            <a:r>
              <a:rPr b="1" lang="en" sz="1800"/>
              <a:t>Image-Text Alignment:</a:t>
            </a:r>
            <a:r>
              <a:rPr lang="en" sz="1800"/>
              <a:t> use BLEU to compare prompt with a caption generated based on image</a:t>
            </a:r>
            <a:endParaRPr sz="1800"/>
          </a:p>
        </p:txBody>
      </p:sp>
      <p:sp>
        <p:nvSpPr>
          <p:cNvPr id="562" name="Google Shape;562;p63"/>
          <p:cNvSpPr txBox="1"/>
          <p:nvPr/>
        </p:nvSpPr>
        <p:spPr>
          <a:xfrm>
            <a:off x="1085850" y="4720590"/>
            <a:ext cx="7601100" cy="346200"/>
          </a:xfrm>
          <a:prstGeom prst="rect">
            <a:avLst/>
          </a:prstGeom>
          <a:noFill/>
          <a:ln>
            <a:noFill/>
          </a:ln>
        </p:spPr>
        <p:txBody>
          <a:bodyPr anchorCtr="0" anchor="b" bIns="34275" lIns="68575" spcFirstLastPara="1" rIns="68575" wrap="square" tIns="34275">
            <a:noAutofit/>
          </a:bodyPr>
          <a:lstStyle/>
          <a:p>
            <a:pPr indent="0" lvl="0" marL="0" marR="0" rtl="0" algn="r">
              <a:spcBef>
                <a:spcPts val="0"/>
              </a:spcBef>
              <a:spcAft>
                <a:spcPts val="0"/>
              </a:spcAft>
              <a:buSzPts val="800"/>
              <a:buNone/>
            </a:pPr>
            <a:r>
              <a:rPr lang="en" sz="900">
                <a:solidFill>
                  <a:srgbClr val="6C6C6C"/>
                </a:solidFill>
              </a:rPr>
              <a:t>DALL-EVAL: Probing the Reasoning Skills and Social Biases of Text-to-Image Generative Models(</a:t>
            </a:r>
            <a:r>
              <a:rPr lang="en" sz="900" u="sng">
                <a:solidFill>
                  <a:schemeClr val="hlink"/>
                </a:solidFill>
                <a:hlinkClick r:id="rId3"/>
              </a:rPr>
              <a:t>https://arxiv.org/pdf/2204.04053.pdf</a:t>
            </a:r>
            <a:r>
              <a:rPr lang="en" sz="900">
                <a:solidFill>
                  <a:srgbClr val="6C6C6C"/>
                </a:solidFill>
              </a:rPr>
              <a:t>)</a:t>
            </a:r>
            <a:endParaRPr sz="900">
              <a:solidFill>
                <a:srgbClr val="6C6C6C"/>
              </a:solidFill>
            </a:endParaRPr>
          </a:p>
        </p:txBody>
      </p:sp>
      <p:pic>
        <p:nvPicPr>
          <p:cNvPr id="563" name="Google Shape;563;p63"/>
          <p:cNvPicPr preferRelativeResize="0"/>
          <p:nvPr/>
        </p:nvPicPr>
        <p:blipFill>
          <a:blip r:embed="rId4">
            <a:alphaModFix/>
          </a:blip>
          <a:stretch>
            <a:fillRect/>
          </a:stretch>
        </p:blipFill>
        <p:spPr>
          <a:xfrm>
            <a:off x="5662800" y="1119288"/>
            <a:ext cx="2374452" cy="1495475"/>
          </a:xfrm>
          <a:prstGeom prst="rect">
            <a:avLst/>
          </a:prstGeom>
          <a:noFill/>
          <a:ln>
            <a:noFill/>
          </a:ln>
        </p:spPr>
      </p:pic>
      <p:pic>
        <p:nvPicPr>
          <p:cNvPr id="564" name="Google Shape;564;p63"/>
          <p:cNvPicPr preferRelativeResize="0"/>
          <p:nvPr/>
        </p:nvPicPr>
        <p:blipFill>
          <a:blip r:embed="rId5">
            <a:alphaModFix/>
          </a:blip>
          <a:stretch>
            <a:fillRect/>
          </a:stretch>
        </p:blipFill>
        <p:spPr>
          <a:xfrm>
            <a:off x="5662800" y="2915125"/>
            <a:ext cx="2672828" cy="194448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64"/>
          <p:cNvSpPr txBox="1"/>
          <p:nvPr>
            <p:ph type="title"/>
          </p:nvPr>
        </p:nvSpPr>
        <p:spPr>
          <a:xfrm>
            <a:off x="457200" y="171450"/>
            <a:ext cx="8229600" cy="8574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DALL-Eval</a:t>
            </a:r>
            <a:endParaRPr/>
          </a:p>
        </p:txBody>
      </p:sp>
      <p:sp>
        <p:nvSpPr>
          <p:cNvPr id="570" name="Google Shape;570;p64"/>
          <p:cNvSpPr txBox="1"/>
          <p:nvPr>
            <p:ph idx="1" type="body"/>
          </p:nvPr>
        </p:nvSpPr>
        <p:spPr>
          <a:xfrm>
            <a:off x="457200" y="1200151"/>
            <a:ext cx="4038600" cy="3394500"/>
          </a:xfrm>
          <a:prstGeom prst="rect">
            <a:avLst/>
          </a:prstGeom>
        </p:spPr>
        <p:txBody>
          <a:bodyPr anchorCtr="0" anchor="t" bIns="34275" lIns="68575" spcFirstLastPara="1" rIns="68575" wrap="square" tIns="34275">
            <a:noAutofit/>
          </a:bodyPr>
          <a:lstStyle/>
          <a:p>
            <a:pPr indent="0" lvl="0" marL="0" rtl="0" algn="l">
              <a:lnSpc>
                <a:spcPct val="115000"/>
              </a:lnSpc>
              <a:spcBef>
                <a:spcPts val="500"/>
              </a:spcBef>
              <a:spcAft>
                <a:spcPts val="0"/>
              </a:spcAft>
              <a:buNone/>
            </a:pPr>
            <a:r>
              <a:rPr lang="en" sz="2000"/>
              <a:t>Better </a:t>
            </a:r>
            <a:r>
              <a:rPr lang="en" sz="2000"/>
              <a:t>Measures:</a:t>
            </a:r>
            <a:endParaRPr sz="2000"/>
          </a:p>
          <a:p>
            <a:pPr indent="-342900" lvl="0" marL="457200" rtl="0" algn="l">
              <a:lnSpc>
                <a:spcPct val="115000"/>
              </a:lnSpc>
              <a:spcBef>
                <a:spcPts val="500"/>
              </a:spcBef>
              <a:spcAft>
                <a:spcPts val="0"/>
              </a:spcAft>
              <a:buSzPts val="1800"/>
              <a:buChar char="•"/>
            </a:pPr>
            <a:r>
              <a:rPr lang="en" sz="1800"/>
              <a:t>Object Recognition</a:t>
            </a:r>
            <a:endParaRPr sz="1800"/>
          </a:p>
          <a:p>
            <a:pPr indent="-342900" lvl="0" marL="457200" rtl="0" algn="l">
              <a:lnSpc>
                <a:spcPct val="115000"/>
              </a:lnSpc>
              <a:spcBef>
                <a:spcPts val="0"/>
              </a:spcBef>
              <a:spcAft>
                <a:spcPts val="0"/>
              </a:spcAft>
              <a:buSzPts val="1800"/>
              <a:buChar char="•"/>
            </a:pPr>
            <a:r>
              <a:rPr lang="en" sz="1800"/>
              <a:t>Object Counting</a:t>
            </a:r>
            <a:endParaRPr sz="1800"/>
          </a:p>
          <a:p>
            <a:pPr indent="-342900" lvl="0" marL="457200" rtl="0" algn="l">
              <a:lnSpc>
                <a:spcPct val="115000"/>
              </a:lnSpc>
              <a:spcBef>
                <a:spcPts val="0"/>
              </a:spcBef>
              <a:spcAft>
                <a:spcPts val="0"/>
              </a:spcAft>
              <a:buSzPts val="1800"/>
              <a:buChar char="•"/>
            </a:pPr>
            <a:r>
              <a:rPr lang="en" sz="1800"/>
              <a:t>Spatial Relation Understanding</a:t>
            </a:r>
            <a:endParaRPr sz="1800"/>
          </a:p>
          <a:p>
            <a:pPr indent="-342900" lvl="0" marL="457200" rtl="0" algn="l">
              <a:lnSpc>
                <a:spcPct val="115000"/>
              </a:lnSpc>
              <a:spcBef>
                <a:spcPts val="0"/>
              </a:spcBef>
              <a:spcAft>
                <a:spcPts val="0"/>
              </a:spcAft>
              <a:buSzPts val="1800"/>
              <a:buChar char="•"/>
            </a:pPr>
            <a:r>
              <a:rPr lang="en" sz="1800"/>
              <a:t>Gender Bias</a:t>
            </a:r>
            <a:endParaRPr sz="1800"/>
          </a:p>
          <a:p>
            <a:pPr indent="-342900" lvl="0" marL="457200" rtl="0" algn="l">
              <a:lnSpc>
                <a:spcPct val="115000"/>
              </a:lnSpc>
              <a:spcBef>
                <a:spcPts val="0"/>
              </a:spcBef>
              <a:spcAft>
                <a:spcPts val="0"/>
              </a:spcAft>
              <a:buSzPts val="1800"/>
              <a:buChar char="•"/>
            </a:pPr>
            <a:r>
              <a:rPr lang="en" sz="1800"/>
              <a:t>Skin Tone Bias</a:t>
            </a:r>
            <a:endParaRPr sz="1800"/>
          </a:p>
          <a:p>
            <a:pPr indent="0" lvl="0" marL="0" rtl="0" algn="l">
              <a:lnSpc>
                <a:spcPct val="115000"/>
              </a:lnSpc>
              <a:spcBef>
                <a:spcPts val="500"/>
              </a:spcBef>
              <a:spcAft>
                <a:spcPts val="0"/>
              </a:spcAft>
              <a:buNone/>
            </a:pPr>
            <a:r>
              <a:rPr lang="en" sz="2000"/>
              <a:t>PAINTSKILLS Data Set</a:t>
            </a:r>
            <a:endParaRPr sz="2000"/>
          </a:p>
          <a:p>
            <a:pPr indent="-342900" lvl="0" marL="457200" rtl="0" algn="l">
              <a:lnSpc>
                <a:spcPct val="115000"/>
              </a:lnSpc>
              <a:spcBef>
                <a:spcPts val="500"/>
              </a:spcBef>
              <a:spcAft>
                <a:spcPts val="0"/>
              </a:spcAft>
              <a:buSzPts val="1800"/>
              <a:buChar char="•"/>
            </a:pPr>
            <a:r>
              <a:rPr lang="en" sz="1800"/>
              <a:t>Compositional Diagnostics</a:t>
            </a:r>
            <a:endParaRPr sz="1800"/>
          </a:p>
          <a:p>
            <a:pPr indent="-342900" lvl="0" marL="457200" rtl="0" algn="l">
              <a:lnSpc>
                <a:spcPct val="115000"/>
              </a:lnSpc>
              <a:spcBef>
                <a:spcPts val="0"/>
              </a:spcBef>
              <a:spcAft>
                <a:spcPts val="0"/>
              </a:spcAft>
              <a:buSzPts val="1800"/>
              <a:buChar char="•"/>
            </a:pPr>
            <a:r>
              <a:rPr lang="en" sz="1800"/>
              <a:t>Evaluation Toolkit</a:t>
            </a:r>
            <a:endParaRPr sz="1800"/>
          </a:p>
        </p:txBody>
      </p:sp>
      <p:sp>
        <p:nvSpPr>
          <p:cNvPr id="571" name="Google Shape;571;p64"/>
          <p:cNvSpPr txBox="1"/>
          <p:nvPr/>
        </p:nvSpPr>
        <p:spPr>
          <a:xfrm>
            <a:off x="1085850" y="4720590"/>
            <a:ext cx="7601100" cy="346200"/>
          </a:xfrm>
          <a:prstGeom prst="rect">
            <a:avLst/>
          </a:prstGeom>
          <a:noFill/>
          <a:ln>
            <a:noFill/>
          </a:ln>
        </p:spPr>
        <p:txBody>
          <a:bodyPr anchorCtr="0" anchor="b" bIns="34275" lIns="68575" spcFirstLastPara="1" rIns="68575" wrap="square" tIns="34275">
            <a:noAutofit/>
          </a:bodyPr>
          <a:lstStyle/>
          <a:p>
            <a:pPr indent="0" lvl="0" marL="0" marR="0" rtl="0" algn="r">
              <a:spcBef>
                <a:spcPts val="0"/>
              </a:spcBef>
              <a:spcAft>
                <a:spcPts val="0"/>
              </a:spcAft>
              <a:buSzPts val="800"/>
              <a:buNone/>
            </a:pPr>
            <a:r>
              <a:rPr lang="en" sz="900">
                <a:solidFill>
                  <a:srgbClr val="6C6C6C"/>
                </a:solidFill>
              </a:rPr>
              <a:t>DALL-EVAL: Probing the Reasoning Skills and Social Biases of Text-to-Image Generative Models</a:t>
            </a:r>
            <a:r>
              <a:rPr lang="en" sz="900">
                <a:solidFill>
                  <a:srgbClr val="6C6C6C"/>
                </a:solidFill>
              </a:rPr>
              <a:t>(</a:t>
            </a:r>
            <a:r>
              <a:rPr lang="en" sz="900" u="sng">
                <a:solidFill>
                  <a:schemeClr val="hlink"/>
                </a:solidFill>
                <a:hlinkClick r:id="rId3"/>
              </a:rPr>
              <a:t>https://arxiv.org/pdf/2204.04053.pdf</a:t>
            </a:r>
            <a:r>
              <a:rPr lang="en" sz="900">
                <a:solidFill>
                  <a:srgbClr val="6C6C6C"/>
                </a:solidFill>
              </a:rPr>
              <a:t>)</a:t>
            </a:r>
            <a:endParaRPr sz="900">
              <a:solidFill>
                <a:srgbClr val="6C6C6C"/>
              </a:solidFill>
            </a:endParaRPr>
          </a:p>
        </p:txBody>
      </p:sp>
      <p:pic>
        <p:nvPicPr>
          <p:cNvPr id="572" name="Google Shape;572;p64"/>
          <p:cNvPicPr preferRelativeResize="0"/>
          <p:nvPr/>
        </p:nvPicPr>
        <p:blipFill rotWithShape="1">
          <a:blip r:embed="rId4">
            <a:alphaModFix/>
          </a:blip>
          <a:srcRect b="12172" l="0" r="0" t="0"/>
          <a:stretch/>
        </p:blipFill>
        <p:spPr>
          <a:xfrm>
            <a:off x="4495800" y="1587175"/>
            <a:ext cx="4122275" cy="2261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65"/>
          <p:cNvSpPr txBox="1"/>
          <p:nvPr>
            <p:ph type="title"/>
          </p:nvPr>
        </p:nvSpPr>
        <p:spPr>
          <a:xfrm>
            <a:off x="457200" y="171450"/>
            <a:ext cx="8229600" cy="8574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DALL-Eval: Visual Reasoning</a:t>
            </a:r>
            <a:endParaRPr/>
          </a:p>
        </p:txBody>
      </p:sp>
      <p:sp>
        <p:nvSpPr>
          <p:cNvPr id="578" name="Google Shape;578;p65"/>
          <p:cNvSpPr txBox="1"/>
          <p:nvPr>
            <p:ph idx="1" type="body"/>
          </p:nvPr>
        </p:nvSpPr>
        <p:spPr>
          <a:xfrm>
            <a:off x="457200" y="4224100"/>
            <a:ext cx="8229600" cy="496500"/>
          </a:xfrm>
          <a:prstGeom prst="rect">
            <a:avLst/>
          </a:prstGeom>
        </p:spPr>
        <p:txBody>
          <a:bodyPr anchorCtr="0" anchor="t" bIns="34275" lIns="68575" spcFirstLastPara="1" rIns="68575" wrap="square" tIns="34275">
            <a:noAutofit/>
          </a:bodyPr>
          <a:lstStyle/>
          <a:p>
            <a:pPr indent="0" lvl="0" marL="0" rtl="0" algn="l">
              <a:spcBef>
                <a:spcPts val="500"/>
              </a:spcBef>
              <a:spcAft>
                <a:spcPts val="0"/>
              </a:spcAft>
              <a:buNone/>
            </a:pPr>
            <a:r>
              <a:rPr lang="en"/>
              <a:t>PAINTSKILLS image examples</a:t>
            </a:r>
            <a:endParaRPr/>
          </a:p>
        </p:txBody>
      </p:sp>
      <p:pic>
        <p:nvPicPr>
          <p:cNvPr id="579" name="Google Shape;579;p65"/>
          <p:cNvPicPr preferRelativeResize="0"/>
          <p:nvPr/>
        </p:nvPicPr>
        <p:blipFill>
          <a:blip r:embed="rId3">
            <a:alphaModFix/>
          </a:blip>
          <a:stretch>
            <a:fillRect/>
          </a:stretch>
        </p:blipFill>
        <p:spPr>
          <a:xfrm>
            <a:off x="1029488" y="1169888"/>
            <a:ext cx="7085017" cy="2913163"/>
          </a:xfrm>
          <a:prstGeom prst="rect">
            <a:avLst/>
          </a:prstGeom>
          <a:noFill/>
          <a:ln>
            <a:noFill/>
          </a:ln>
        </p:spPr>
      </p:pic>
      <p:sp>
        <p:nvSpPr>
          <p:cNvPr id="580" name="Google Shape;580;p65"/>
          <p:cNvSpPr txBox="1"/>
          <p:nvPr/>
        </p:nvSpPr>
        <p:spPr>
          <a:xfrm>
            <a:off x="1085850" y="4720590"/>
            <a:ext cx="7601100" cy="346200"/>
          </a:xfrm>
          <a:prstGeom prst="rect">
            <a:avLst/>
          </a:prstGeom>
          <a:noFill/>
          <a:ln>
            <a:noFill/>
          </a:ln>
        </p:spPr>
        <p:txBody>
          <a:bodyPr anchorCtr="0" anchor="b" bIns="34275" lIns="68575" spcFirstLastPara="1" rIns="68575" wrap="square" tIns="34275">
            <a:noAutofit/>
          </a:bodyPr>
          <a:lstStyle/>
          <a:p>
            <a:pPr indent="0" lvl="0" marL="0" marR="0" rtl="0" algn="r">
              <a:spcBef>
                <a:spcPts val="0"/>
              </a:spcBef>
              <a:spcAft>
                <a:spcPts val="0"/>
              </a:spcAft>
              <a:buSzPts val="800"/>
              <a:buNone/>
            </a:pPr>
            <a:r>
              <a:rPr lang="en" sz="900">
                <a:solidFill>
                  <a:srgbClr val="6C6C6C"/>
                </a:solidFill>
              </a:rPr>
              <a:t>DALL-EVAL: Probing the Reasoning Skills and Social Biases of Text-to-Image Generative Models(</a:t>
            </a:r>
            <a:r>
              <a:rPr lang="en" sz="900" u="sng">
                <a:solidFill>
                  <a:schemeClr val="hlink"/>
                </a:solidFill>
                <a:hlinkClick r:id="rId4"/>
              </a:rPr>
              <a:t>https://arxiv.org/pdf/2204.04053.pdf</a:t>
            </a:r>
            <a:r>
              <a:rPr lang="en" sz="900">
                <a:solidFill>
                  <a:srgbClr val="6C6C6C"/>
                </a:solidFill>
              </a:rPr>
              <a:t>)</a:t>
            </a:r>
            <a:endParaRPr sz="900">
              <a:solidFill>
                <a:srgbClr val="6C6C6C"/>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66"/>
          <p:cNvSpPr txBox="1"/>
          <p:nvPr>
            <p:ph type="title"/>
          </p:nvPr>
        </p:nvSpPr>
        <p:spPr>
          <a:xfrm>
            <a:off x="457200" y="171450"/>
            <a:ext cx="8229600" cy="8574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DALL-Eval: Social Bias</a:t>
            </a:r>
            <a:endParaRPr/>
          </a:p>
        </p:txBody>
      </p:sp>
      <p:sp>
        <p:nvSpPr>
          <p:cNvPr id="586" name="Google Shape;586;p66"/>
          <p:cNvSpPr txBox="1"/>
          <p:nvPr>
            <p:ph idx="1" type="body"/>
          </p:nvPr>
        </p:nvSpPr>
        <p:spPr>
          <a:xfrm>
            <a:off x="457200" y="1200151"/>
            <a:ext cx="4038600" cy="3394500"/>
          </a:xfrm>
          <a:prstGeom prst="rect">
            <a:avLst/>
          </a:prstGeom>
        </p:spPr>
        <p:txBody>
          <a:bodyPr anchorCtr="0" anchor="t" bIns="34275" lIns="68575" spcFirstLastPara="1" rIns="68575" wrap="square" tIns="34275">
            <a:noAutofit/>
          </a:bodyPr>
          <a:lstStyle/>
          <a:p>
            <a:pPr indent="0" lvl="0" marL="0" rtl="0" algn="l">
              <a:spcBef>
                <a:spcPts val="500"/>
              </a:spcBef>
              <a:spcAft>
                <a:spcPts val="0"/>
              </a:spcAft>
              <a:buNone/>
            </a:pPr>
            <a:r>
              <a:rPr lang="en" sz="2200"/>
              <a:t>Neutral prompt generates 9 images</a:t>
            </a:r>
            <a:endParaRPr sz="2200"/>
          </a:p>
          <a:p>
            <a:pPr indent="-355600" lvl="0" marL="457200" rtl="0" algn="l">
              <a:spcBef>
                <a:spcPts val="1000"/>
              </a:spcBef>
              <a:spcAft>
                <a:spcPts val="0"/>
              </a:spcAft>
              <a:buSzPts val="2000"/>
              <a:buChar char="•"/>
            </a:pPr>
            <a:r>
              <a:rPr lang="en" sz="2000"/>
              <a:t>Automatically </a:t>
            </a:r>
            <a:r>
              <a:rPr lang="en" sz="2000"/>
              <a:t>classify</a:t>
            </a:r>
            <a:r>
              <a:rPr lang="en" sz="2000"/>
              <a:t> binary gender with CLIP</a:t>
            </a:r>
            <a:endParaRPr sz="2000"/>
          </a:p>
          <a:p>
            <a:pPr indent="-355600" lvl="0" marL="457200" rtl="0" algn="l">
              <a:spcBef>
                <a:spcPts val="1000"/>
              </a:spcBef>
              <a:spcAft>
                <a:spcPts val="0"/>
              </a:spcAft>
              <a:buSzPts val="2000"/>
              <a:buChar char="•"/>
            </a:pPr>
            <a:r>
              <a:rPr lang="en" sz="2000"/>
              <a:t>Automatically measure skin tone</a:t>
            </a:r>
            <a:endParaRPr sz="2000"/>
          </a:p>
          <a:p>
            <a:pPr indent="-355600" lvl="0" marL="457200" rtl="0" algn="l">
              <a:spcBef>
                <a:spcPts val="1000"/>
              </a:spcBef>
              <a:spcAft>
                <a:spcPts val="0"/>
              </a:spcAft>
              <a:buSzPts val="2000"/>
              <a:buChar char="•"/>
            </a:pPr>
            <a:r>
              <a:rPr lang="en" sz="2000"/>
              <a:t>Measure variance in distribution to assess bias</a:t>
            </a:r>
            <a:endParaRPr sz="2000"/>
          </a:p>
          <a:p>
            <a:pPr indent="0" lvl="0" marL="0" rtl="0" algn="l">
              <a:spcBef>
                <a:spcPts val="1000"/>
              </a:spcBef>
              <a:spcAft>
                <a:spcPts val="0"/>
              </a:spcAft>
              <a:buNone/>
            </a:pPr>
            <a:r>
              <a:t/>
            </a:r>
            <a:endParaRPr/>
          </a:p>
        </p:txBody>
      </p:sp>
      <p:sp>
        <p:nvSpPr>
          <p:cNvPr id="587" name="Google Shape;587;p66"/>
          <p:cNvSpPr txBox="1"/>
          <p:nvPr/>
        </p:nvSpPr>
        <p:spPr>
          <a:xfrm>
            <a:off x="1085850" y="4720590"/>
            <a:ext cx="7601100" cy="346200"/>
          </a:xfrm>
          <a:prstGeom prst="rect">
            <a:avLst/>
          </a:prstGeom>
          <a:noFill/>
          <a:ln>
            <a:noFill/>
          </a:ln>
        </p:spPr>
        <p:txBody>
          <a:bodyPr anchorCtr="0" anchor="b" bIns="34275" lIns="68575" spcFirstLastPara="1" rIns="68575" wrap="square" tIns="34275">
            <a:noAutofit/>
          </a:bodyPr>
          <a:lstStyle/>
          <a:p>
            <a:pPr indent="0" lvl="0" marL="0" marR="0" rtl="0" algn="r">
              <a:spcBef>
                <a:spcPts val="0"/>
              </a:spcBef>
              <a:spcAft>
                <a:spcPts val="0"/>
              </a:spcAft>
              <a:buSzPts val="800"/>
              <a:buNone/>
            </a:pPr>
            <a:r>
              <a:rPr lang="en" sz="900">
                <a:solidFill>
                  <a:srgbClr val="6C6C6C"/>
                </a:solidFill>
              </a:rPr>
              <a:t>DALL-EVAL: Probing the Reasoning Skills and Social Biases of Text-to-Image Generative Models(</a:t>
            </a:r>
            <a:r>
              <a:rPr lang="en" sz="900" u="sng">
                <a:solidFill>
                  <a:schemeClr val="hlink"/>
                </a:solidFill>
                <a:hlinkClick r:id="rId3"/>
              </a:rPr>
              <a:t>https://arxiv.org/pdf/2204.04053.pdf</a:t>
            </a:r>
            <a:r>
              <a:rPr lang="en" sz="900">
                <a:solidFill>
                  <a:srgbClr val="6C6C6C"/>
                </a:solidFill>
              </a:rPr>
              <a:t>)</a:t>
            </a:r>
            <a:endParaRPr sz="900">
              <a:solidFill>
                <a:srgbClr val="6C6C6C"/>
              </a:solidFill>
            </a:endParaRPr>
          </a:p>
        </p:txBody>
      </p:sp>
      <p:pic>
        <p:nvPicPr>
          <p:cNvPr id="588" name="Google Shape;588;p66"/>
          <p:cNvPicPr preferRelativeResize="0"/>
          <p:nvPr/>
        </p:nvPicPr>
        <p:blipFill>
          <a:blip r:embed="rId4">
            <a:alphaModFix/>
          </a:blip>
          <a:stretch>
            <a:fillRect/>
          </a:stretch>
        </p:blipFill>
        <p:spPr>
          <a:xfrm>
            <a:off x="4648200" y="1181250"/>
            <a:ext cx="3737313" cy="338694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67"/>
          <p:cNvSpPr txBox="1"/>
          <p:nvPr>
            <p:ph type="title"/>
          </p:nvPr>
        </p:nvSpPr>
        <p:spPr>
          <a:xfrm>
            <a:off x="722313" y="3305176"/>
            <a:ext cx="7772400" cy="10215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Audio </a:t>
            </a:r>
            <a:r>
              <a:rPr lang="en"/>
              <a:t>Playground</a:t>
            </a:r>
            <a:endParaRPr/>
          </a:p>
        </p:txBody>
      </p:sp>
      <p:sp>
        <p:nvSpPr>
          <p:cNvPr id="594" name="Google Shape;594;p67"/>
          <p:cNvSpPr txBox="1"/>
          <p:nvPr>
            <p:ph idx="1" type="body"/>
          </p:nvPr>
        </p:nvSpPr>
        <p:spPr>
          <a:xfrm>
            <a:off x="722313" y="2180035"/>
            <a:ext cx="7772400" cy="1125300"/>
          </a:xfrm>
          <a:prstGeom prst="rect">
            <a:avLst/>
          </a:prstGeom>
        </p:spPr>
        <p:txBody>
          <a:bodyPr anchorCtr="0" anchor="b" bIns="34275" lIns="68575" spcFirstLastPara="1" rIns="68575" wrap="square" tIns="34275">
            <a:noAutofit/>
          </a:bodyPr>
          <a:lstStyle/>
          <a:p>
            <a:pPr indent="0" lvl="0" marL="0" rtl="0" algn="l">
              <a:spcBef>
                <a:spcPts val="500"/>
              </a:spcBef>
              <a:spcAft>
                <a:spcPts val="0"/>
              </a:spcAft>
              <a:buNone/>
            </a:pPr>
            <a:r>
              <a:rPr lang="en" u="sng">
                <a:solidFill>
                  <a:schemeClr val="hlink"/>
                </a:solidFill>
                <a:hlinkClick r:id="rId3"/>
              </a:rPr>
              <a:t>AudioLM Demo</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68"/>
          <p:cNvSpPr txBox="1"/>
          <p:nvPr>
            <p:ph type="title"/>
          </p:nvPr>
        </p:nvSpPr>
        <p:spPr>
          <a:xfrm>
            <a:off x="722313" y="3305176"/>
            <a:ext cx="7772400" cy="10215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u="sng">
                <a:solidFill>
                  <a:schemeClr val="hlink"/>
                </a:solidFill>
                <a:hlinkClick r:id="rId3"/>
              </a:rPr>
              <a:t>Imagen</a:t>
            </a:r>
            <a:r>
              <a:rPr lang="en"/>
              <a:t> and </a:t>
            </a:r>
            <a:r>
              <a:rPr lang="en" u="sng">
                <a:solidFill>
                  <a:schemeClr val="hlink"/>
                </a:solidFill>
                <a:hlinkClick r:id="rId4"/>
              </a:rPr>
              <a:t>Parti</a:t>
            </a:r>
            <a:endParaRPr/>
          </a:p>
        </p:txBody>
      </p:sp>
      <p:sp>
        <p:nvSpPr>
          <p:cNvPr id="600" name="Google Shape;600;p68"/>
          <p:cNvSpPr txBox="1"/>
          <p:nvPr>
            <p:ph idx="1" type="body"/>
          </p:nvPr>
        </p:nvSpPr>
        <p:spPr>
          <a:xfrm>
            <a:off x="722313" y="2180035"/>
            <a:ext cx="7772400" cy="1125300"/>
          </a:xfrm>
          <a:prstGeom prst="rect">
            <a:avLst/>
          </a:prstGeom>
        </p:spPr>
        <p:txBody>
          <a:bodyPr anchorCtr="0" anchor="b" bIns="34275" lIns="68575" spcFirstLastPara="1" rIns="68575" wrap="square" tIns="34275">
            <a:noAutofit/>
          </a:bodyPr>
          <a:lstStyle/>
          <a:p>
            <a:pPr indent="0" lvl="0" marL="0" rtl="0" algn="l">
              <a:spcBef>
                <a:spcPts val="50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69"/>
          <p:cNvSpPr txBox="1"/>
          <p:nvPr>
            <p:ph type="title"/>
          </p:nvPr>
        </p:nvSpPr>
        <p:spPr>
          <a:xfrm>
            <a:off x="457200" y="171450"/>
            <a:ext cx="8229600" cy="8574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Vision Transformers</a:t>
            </a:r>
            <a:endParaRPr/>
          </a:p>
        </p:txBody>
      </p:sp>
      <p:pic>
        <p:nvPicPr>
          <p:cNvPr id="606" name="Google Shape;606;p69"/>
          <p:cNvPicPr preferRelativeResize="0"/>
          <p:nvPr/>
        </p:nvPicPr>
        <p:blipFill>
          <a:blip r:embed="rId3">
            <a:alphaModFix/>
          </a:blip>
          <a:stretch>
            <a:fillRect/>
          </a:stretch>
        </p:blipFill>
        <p:spPr>
          <a:xfrm>
            <a:off x="965800" y="1028850"/>
            <a:ext cx="6896100" cy="3638550"/>
          </a:xfrm>
          <a:prstGeom prst="rect">
            <a:avLst/>
          </a:prstGeom>
          <a:noFill/>
          <a:ln>
            <a:noFill/>
          </a:ln>
        </p:spPr>
      </p:pic>
      <p:sp>
        <p:nvSpPr>
          <p:cNvPr id="607" name="Google Shape;607;p69"/>
          <p:cNvSpPr txBox="1"/>
          <p:nvPr/>
        </p:nvSpPr>
        <p:spPr>
          <a:xfrm>
            <a:off x="310700" y="4749950"/>
            <a:ext cx="7117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Source: </a:t>
            </a:r>
            <a:r>
              <a:rPr lang="en" sz="1000" u="sng">
                <a:solidFill>
                  <a:schemeClr val="hlink"/>
                </a:solidFill>
                <a:hlinkClick r:id="rId4"/>
              </a:rPr>
              <a:t>An Image is Worth 16x16 Words</a:t>
            </a:r>
            <a:endParaRPr sz="10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70"/>
          <p:cNvSpPr txBox="1"/>
          <p:nvPr>
            <p:ph type="title"/>
          </p:nvPr>
        </p:nvSpPr>
        <p:spPr>
          <a:xfrm>
            <a:off x="722313" y="3305176"/>
            <a:ext cx="7772400" cy="10215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Multimodal Large Language Model (MLLM)</a:t>
            </a:r>
            <a:endParaRPr/>
          </a:p>
        </p:txBody>
      </p:sp>
      <p:sp>
        <p:nvSpPr>
          <p:cNvPr id="613" name="Google Shape;613;p70"/>
          <p:cNvSpPr txBox="1"/>
          <p:nvPr>
            <p:ph idx="1" type="body"/>
          </p:nvPr>
        </p:nvSpPr>
        <p:spPr>
          <a:xfrm>
            <a:off x="722313" y="2180035"/>
            <a:ext cx="7772400" cy="1125300"/>
          </a:xfrm>
          <a:prstGeom prst="rect">
            <a:avLst/>
          </a:prstGeom>
        </p:spPr>
        <p:txBody>
          <a:bodyPr anchorCtr="0" anchor="b" bIns="34275" lIns="68575" spcFirstLastPara="1" rIns="68575" wrap="square" tIns="34275">
            <a:noAutofit/>
          </a:bodyPr>
          <a:lstStyle/>
          <a:p>
            <a:pPr indent="0" lvl="0" marL="0" rtl="0" algn="l">
              <a:spcBef>
                <a:spcPts val="500"/>
              </a:spcBef>
              <a:spcAft>
                <a:spcPts val="0"/>
              </a:spcAft>
              <a:buClr>
                <a:schemeClr val="dk1"/>
              </a:buClr>
              <a:buSzPts val="1100"/>
              <a:buFont typeface="Arial"/>
              <a:buNone/>
            </a:pPr>
            <a:r>
              <a:rPr lang="en"/>
              <a:t>Multimodality in NLP</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71"/>
          <p:cNvSpPr txBox="1"/>
          <p:nvPr>
            <p:ph type="title"/>
          </p:nvPr>
        </p:nvSpPr>
        <p:spPr>
          <a:xfrm>
            <a:off x="457200" y="171450"/>
            <a:ext cx="8229600" cy="8574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M</a:t>
            </a:r>
            <a:r>
              <a:rPr lang="en"/>
              <a:t>ultimodal Large Language Model (MLLM) </a:t>
            </a:r>
            <a:endParaRPr/>
          </a:p>
        </p:txBody>
      </p:sp>
      <p:sp>
        <p:nvSpPr>
          <p:cNvPr id="619" name="Google Shape;619;p71"/>
          <p:cNvSpPr txBox="1"/>
          <p:nvPr>
            <p:ph idx="1" type="body"/>
          </p:nvPr>
        </p:nvSpPr>
        <p:spPr>
          <a:xfrm>
            <a:off x="457200" y="1200151"/>
            <a:ext cx="8229600" cy="3394500"/>
          </a:xfrm>
          <a:prstGeom prst="rect">
            <a:avLst/>
          </a:prstGeom>
        </p:spPr>
        <p:txBody>
          <a:bodyPr anchorCtr="0" anchor="t" bIns="34275" lIns="68575" spcFirstLastPara="1" rIns="68575" wrap="square" tIns="34275">
            <a:noAutofit/>
          </a:bodyPr>
          <a:lstStyle/>
          <a:p>
            <a:pPr indent="-361950" lvl="0" marL="457200" rtl="0" algn="l">
              <a:lnSpc>
                <a:spcPct val="115000"/>
              </a:lnSpc>
              <a:spcBef>
                <a:spcPts val="500"/>
              </a:spcBef>
              <a:spcAft>
                <a:spcPts val="0"/>
              </a:spcAft>
              <a:buSzPts val="2100"/>
              <a:buChar char="●"/>
            </a:pPr>
            <a:r>
              <a:rPr lang="en" sz="2100"/>
              <a:t>MLLMs combine text with other kinds of information, such as images, videos, audio, and other sensory data.</a:t>
            </a:r>
            <a:endParaRPr sz="2100"/>
          </a:p>
          <a:p>
            <a:pPr indent="-361950" lvl="0" marL="457200" rtl="0" algn="l">
              <a:lnSpc>
                <a:spcPct val="115000"/>
              </a:lnSpc>
              <a:spcBef>
                <a:spcPts val="0"/>
              </a:spcBef>
              <a:spcAft>
                <a:spcPts val="0"/>
              </a:spcAft>
              <a:buSzPts val="2100"/>
              <a:buChar char="●"/>
            </a:pPr>
            <a:r>
              <a:rPr lang="en" sz="2100"/>
              <a:t>Multimodality can </a:t>
            </a:r>
            <a:r>
              <a:rPr lang="en" sz="2100"/>
              <a:t>unlock new applications that were impossible with text-only LLMs. e.g., describing images and videos or generating commands for robots.</a:t>
            </a:r>
            <a:endParaRPr sz="2100"/>
          </a:p>
          <a:p>
            <a:pPr indent="-361950" lvl="0" marL="457200" rtl="0" algn="l">
              <a:lnSpc>
                <a:spcPct val="115000"/>
              </a:lnSpc>
              <a:spcBef>
                <a:spcPts val="0"/>
              </a:spcBef>
              <a:spcAft>
                <a:spcPts val="0"/>
              </a:spcAft>
              <a:buSzPts val="2100"/>
              <a:buChar char="●"/>
            </a:pPr>
            <a:r>
              <a:rPr lang="en" sz="2100"/>
              <a:t>MLLMs use modules that encode not just text but other types of data into the same encoding space. This enables the model to compute all kinds of data through a single mechanism.</a:t>
            </a:r>
            <a:endParaRPr sz="2100"/>
          </a:p>
          <a:p>
            <a:pPr indent="-361950" lvl="0" marL="457200" rtl="0" algn="l">
              <a:lnSpc>
                <a:spcPct val="115000"/>
              </a:lnSpc>
              <a:spcBef>
                <a:spcPts val="0"/>
              </a:spcBef>
              <a:spcAft>
                <a:spcPts val="0"/>
              </a:spcAft>
              <a:buSzPts val="2100"/>
              <a:buChar char="●"/>
            </a:pPr>
            <a:r>
              <a:rPr lang="en" sz="2100"/>
              <a:t>Examples: </a:t>
            </a:r>
            <a:r>
              <a:rPr lang="en" sz="2100" u="sng">
                <a:solidFill>
                  <a:schemeClr val="hlink"/>
                </a:solidFill>
                <a:hlinkClick r:id="rId3"/>
              </a:rPr>
              <a:t>Kosmos-1</a:t>
            </a:r>
            <a:r>
              <a:rPr lang="en" sz="2100"/>
              <a:t>, </a:t>
            </a:r>
            <a:r>
              <a:rPr lang="en" sz="2100" u="sng">
                <a:solidFill>
                  <a:schemeClr val="hlink"/>
                </a:solidFill>
                <a:hlinkClick r:id="rId4"/>
              </a:rPr>
              <a:t>PaLM-E</a:t>
            </a:r>
            <a:r>
              <a:rPr lang="en" sz="2100"/>
              <a:t>, </a:t>
            </a:r>
            <a:r>
              <a:rPr lang="en" sz="2100" u="sng">
                <a:solidFill>
                  <a:schemeClr val="hlink"/>
                </a:solidFill>
                <a:hlinkClick r:id="rId5"/>
              </a:rPr>
              <a:t>GPT-4</a:t>
            </a:r>
            <a:endParaRPr sz="21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72"/>
          <p:cNvSpPr txBox="1"/>
          <p:nvPr/>
        </p:nvSpPr>
        <p:spPr>
          <a:xfrm>
            <a:off x="299050" y="4796625"/>
            <a:ext cx="7117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Source: </a:t>
            </a:r>
            <a:r>
              <a:rPr lang="en" sz="1000" u="sng">
                <a:solidFill>
                  <a:schemeClr val="hlink"/>
                </a:solidFill>
                <a:hlinkClick r:id="rId3"/>
              </a:rPr>
              <a:t>Language Is Not All You Need: Aligning Perception with Language Models</a:t>
            </a:r>
            <a:endParaRPr sz="1000"/>
          </a:p>
        </p:txBody>
      </p:sp>
      <p:sp>
        <p:nvSpPr>
          <p:cNvPr id="625" name="Google Shape;625;p72"/>
          <p:cNvSpPr txBox="1"/>
          <p:nvPr/>
        </p:nvSpPr>
        <p:spPr>
          <a:xfrm>
            <a:off x="412575" y="1457775"/>
            <a:ext cx="30000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Figure 1: KOSMOS-1 is a multimodal large language model (MLLM) that is capable of perceiving multimodal input, following instructions, and performing in-context learning for not only language tasks but also multimodal tasks. In this work, we align vision with large language models (LLMs), advancing the trend of going from LLMs to MLLMs</a:t>
            </a:r>
            <a:endParaRPr/>
          </a:p>
        </p:txBody>
      </p:sp>
      <p:sp>
        <p:nvSpPr>
          <p:cNvPr id="626" name="Google Shape;626;p72"/>
          <p:cNvSpPr txBox="1"/>
          <p:nvPr>
            <p:ph type="title"/>
          </p:nvPr>
        </p:nvSpPr>
        <p:spPr>
          <a:xfrm>
            <a:off x="457200" y="171450"/>
            <a:ext cx="8229600" cy="8574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KOSMOS-1</a:t>
            </a:r>
            <a:endParaRPr/>
          </a:p>
        </p:txBody>
      </p:sp>
      <p:pic>
        <p:nvPicPr>
          <p:cNvPr id="627" name="Google Shape;627;p72"/>
          <p:cNvPicPr preferRelativeResize="0"/>
          <p:nvPr/>
        </p:nvPicPr>
        <p:blipFill>
          <a:blip r:embed="rId4">
            <a:alphaModFix/>
          </a:blip>
          <a:stretch>
            <a:fillRect/>
          </a:stretch>
        </p:blipFill>
        <p:spPr>
          <a:xfrm>
            <a:off x="3564975" y="1181250"/>
            <a:ext cx="5426625" cy="264314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8"/>
          <p:cNvSpPr txBox="1"/>
          <p:nvPr>
            <p:ph type="title"/>
          </p:nvPr>
        </p:nvSpPr>
        <p:spPr>
          <a:xfrm>
            <a:off x="457200" y="171450"/>
            <a:ext cx="8229600" cy="8574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Announcements</a:t>
            </a:r>
            <a:endParaRPr/>
          </a:p>
        </p:txBody>
      </p:sp>
      <p:sp>
        <p:nvSpPr>
          <p:cNvPr id="123" name="Google Shape;123;p28"/>
          <p:cNvSpPr txBox="1"/>
          <p:nvPr>
            <p:ph idx="1" type="body"/>
          </p:nvPr>
        </p:nvSpPr>
        <p:spPr>
          <a:xfrm>
            <a:off x="457200" y="1200151"/>
            <a:ext cx="8229600" cy="3394500"/>
          </a:xfrm>
          <a:prstGeom prst="rect">
            <a:avLst/>
          </a:prstGeom>
        </p:spPr>
        <p:txBody>
          <a:bodyPr anchorCtr="0" anchor="t" bIns="34275" lIns="68575" spcFirstLastPara="1" rIns="68575" wrap="square" tIns="34275">
            <a:noAutofit/>
          </a:bodyPr>
          <a:lstStyle/>
          <a:p>
            <a:pPr indent="-342900" lvl="0" marL="457200" rtl="0" algn="l">
              <a:lnSpc>
                <a:spcPct val="115000"/>
              </a:lnSpc>
              <a:spcBef>
                <a:spcPts val="0"/>
              </a:spcBef>
              <a:spcAft>
                <a:spcPts val="0"/>
              </a:spcAft>
              <a:buSzPts val="1800"/>
              <a:buFont typeface="Open Sans"/>
              <a:buChar char="-"/>
            </a:pPr>
            <a:r>
              <a:rPr b="1" lang="en" sz="1800"/>
              <a:t>Paper reading sessions:</a:t>
            </a:r>
            <a:r>
              <a:rPr lang="en" sz="1800"/>
              <a:t> </a:t>
            </a:r>
            <a:endParaRPr sz="1800"/>
          </a:p>
          <a:p>
            <a:pPr indent="-342900" lvl="1" marL="914400" rtl="0" algn="l">
              <a:lnSpc>
                <a:spcPct val="115000"/>
              </a:lnSpc>
              <a:spcBef>
                <a:spcPts val="0"/>
              </a:spcBef>
              <a:spcAft>
                <a:spcPts val="0"/>
              </a:spcAft>
              <a:buSzPts val="1800"/>
              <a:buFont typeface="Open Sans"/>
              <a:buChar char="-"/>
            </a:pPr>
            <a:r>
              <a:rPr lang="en" sz="1800">
                <a:highlight>
                  <a:schemeClr val="lt1"/>
                </a:highlight>
              </a:rPr>
              <a:t>LLM Efficiency Crash Course</a:t>
            </a:r>
            <a:endParaRPr sz="1800">
              <a:highlight>
                <a:schemeClr val="lt1"/>
              </a:highlight>
            </a:endParaRPr>
          </a:p>
          <a:p>
            <a:pPr indent="-317500" lvl="2" marL="1371600" rtl="0" algn="l">
              <a:lnSpc>
                <a:spcPct val="115000"/>
              </a:lnSpc>
              <a:spcBef>
                <a:spcPts val="0"/>
              </a:spcBef>
              <a:spcAft>
                <a:spcPts val="0"/>
              </a:spcAft>
              <a:buSzPts val="1400"/>
              <a:buFont typeface="Open Sans"/>
              <a:buChar char="-"/>
            </a:pPr>
            <a:r>
              <a:rPr lang="en" sz="1400" u="sng">
                <a:solidFill>
                  <a:schemeClr val="hlink"/>
                </a:solidFill>
                <a:hlinkClick r:id="rId3"/>
              </a:rPr>
              <a:t>memory efficiency: quantization: LLM.int8(): 8-bit Matrix Multiplication for Transformers at Scale</a:t>
            </a:r>
            <a:endParaRPr sz="1400"/>
          </a:p>
          <a:p>
            <a:pPr indent="-317500" lvl="2" marL="1371600" rtl="0" algn="l">
              <a:lnSpc>
                <a:spcPct val="115000"/>
              </a:lnSpc>
              <a:spcBef>
                <a:spcPts val="0"/>
              </a:spcBef>
              <a:spcAft>
                <a:spcPts val="0"/>
              </a:spcAft>
              <a:buSzPts val="1400"/>
              <a:buFont typeface="Open Sans"/>
              <a:buChar char="-"/>
            </a:pPr>
            <a:r>
              <a:rPr lang="en" sz="1400" u="sng">
                <a:solidFill>
                  <a:schemeClr val="hlink"/>
                </a:solidFill>
                <a:hlinkClick r:id="rId4"/>
              </a:rPr>
              <a:t>model inference efficiency: SPEED: Fast Inference from Transformers via Speculative Decoding</a:t>
            </a:r>
            <a:endParaRPr sz="1400"/>
          </a:p>
          <a:p>
            <a:pPr indent="-317500" lvl="2" marL="1371600" rtl="0" algn="l">
              <a:lnSpc>
                <a:spcPct val="115000"/>
              </a:lnSpc>
              <a:spcBef>
                <a:spcPts val="0"/>
              </a:spcBef>
              <a:spcAft>
                <a:spcPts val="0"/>
              </a:spcAft>
              <a:buSzPts val="1400"/>
              <a:buFont typeface="Open Sans"/>
              <a:buChar char="-"/>
            </a:pPr>
            <a:r>
              <a:rPr lang="en" sz="1400" u="sng">
                <a:solidFill>
                  <a:schemeClr val="hlink"/>
                </a:solidFill>
                <a:hlinkClick r:id="rId5"/>
              </a:rPr>
              <a:t>system level inference efficiency:  Flash-decoding for long-context inference</a:t>
            </a:r>
            <a:endParaRPr sz="1400"/>
          </a:p>
          <a:p>
            <a:pPr indent="-342900" lvl="2" marL="1371600" rtl="0" algn="l">
              <a:lnSpc>
                <a:spcPct val="115000"/>
              </a:lnSpc>
              <a:spcBef>
                <a:spcPts val="0"/>
              </a:spcBef>
              <a:spcAft>
                <a:spcPts val="0"/>
              </a:spcAft>
              <a:buSzPts val="1800"/>
              <a:buFont typeface="Open Sans"/>
              <a:buChar char="-"/>
            </a:pPr>
            <a:r>
              <a:rPr lang="en"/>
              <a:t> Peter: Tuesday 03/19 Noon PST</a:t>
            </a:r>
            <a:endParaRPr sz="2200">
              <a:highlight>
                <a:schemeClr val="lt1"/>
              </a:highlight>
            </a:endParaRPr>
          </a:p>
          <a:p>
            <a:pPr indent="-317500" lvl="1" marL="914400" rtl="0" algn="l">
              <a:lnSpc>
                <a:spcPct val="115000"/>
              </a:lnSpc>
              <a:spcBef>
                <a:spcPts val="0"/>
              </a:spcBef>
              <a:spcAft>
                <a:spcPts val="0"/>
              </a:spcAft>
              <a:buSzPts val="1400"/>
              <a:buFont typeface="Open Sans"/>
              <a:buChar char="-"/>
            </a:pPr>
            <a:r>
              <a:rPr lang="en" sz="1800"/>
              <a:t>How to Write a Project Paper</a:t>
            </a:r>
            <a:endParaRPr sz="1800"/>
          </a:p>
          <a:p>
            <a:pPr indent="-342900" lvl="1" marL="914400" rtl="0" algn="l">
              <a:lnSpc>
                <a:spcPct val="115000"/>
              </a:lnSpc>
              <a:spcBef>
                <a:spcPts val="0"/>
              </a:spcBef>
              <a:spcAft>
                <a:spcPts val="0"/>
              </a:spcAft>
              <a:buSzPts val="1800"/>
              <a:buFont typeface="Open Sans"/>
              <a:buChar char="-"/>
            </a:pPr>
            <a:r>
              <a:rPr lang="en" sz="1800"/>
              <a:t> 	Mark: Tuesday 4/2 5:30 pm PST</a:t>
            </a:r>
            <a:endParaRPr sz="1800"/>
          </a:p>
          <a:p>
            <a:pPr indent="0" lvl="0" marL="1371600" rtl="0" algn="l">
              <a:lnSpc>
                <a:spcPct val="115000"/>
              </a:lnSpc>
              <a:spcBef>
                <a:spcPts val="0"/>
              </a:spcBef>
              <a:spcAft>
                <a:spcPts val="0"/>
              </a:spcAft>
              <a:buNone/>
            </a:pPr>
            <a:r>
              <a:t/>
            </a:r>
            <a:endParaRPr sz="1600">
              <a:highlight>
                <a:schemeClr val="lt1"/>
              </a:highlight>
            </a:endParaRPr>
          </a:p>
          <a:p>
            <a:pPr indent="-342900" lvl="0" marL="457200" rtl="0" algn="l">
              <a:lnSpc>
                <a:spcPct val="115000"/>
              </a:lnSpc>
              <a:spcBef>
                <a:spcPts val="0"/>
              </a:spcBef>
              <a:spcAft>
                <a:spcPts val="0"/>
              </a:spcAft>
              <a:buSzPts val="1800"/>
              <a:buFont typeface="Arial"/>
              <a:buChar char="-"/>
            </a:pPr>
            <a:r>
              <a:rPr b="1" lang="en" sz="1800"/>
              <a:t>Concerns?</a:t>
            </a:r>
            <a:endParaRPr b="1" sz="1800"/>
          </a:p>
          <a:p>
            <a:pPr indent="0" lvl="0" marL="0" rtl="0" algn="l">
              <a:spcBef>
                <a:spcPts val="50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73"/>
          <p:cNvSpPr txBox="1"/>
          <p:nvPr/>
        </p:nvSpPr>
        <p:spPr>
          <a:xfrm>
            <a:off x="299050" y="4796625"/>
            <a:ext cx="7117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Source: </a:t>
            </a:r>
            <a:r>
              <a:rPr lang="en" sz="1000" u="sng">
                <a:solidFill>
                  <a:schemeClr val="hlink"/>
                </a:solidFill>
                <a:hlinkClick r:id="rId3"/>
              </a:rPr>
              <a:t>Language Is Not All You Need: Aligning Perception with Language Models</a:t>
            </a:r>
            <a:endParaRPr sz="1000"/>
          </a:p>
        </p:txBody>
      </p:sp>
      <p:sp>
        <p:nvSpPr>
          <p:cNvPr id="633" name="Google Shape;633;p73"/>
          <p:cNvSpPr txBox="1"/>
          <p:nvPr/>
        </p:nvSpPr>
        <p:spPr>
          <a:xfrm>
            <a:off x="653225" y="14728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34" name="Google Shape;634;p73"/>
          <p:cNvSpPr txBox="1"/>
          <p:nvPr>
            <p:ph type="title"/>
          </p:nvPr>
        </p:nvSpPr>
        <p:spPr>
          <a:xfrm>
            <a:off x="457200" y="171450"/>
            <a:ext cx="8229600" cy="8574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Examples of tasks by Kosmos-1</a:t>
            </a:r>
            <a:endParaRPr/>
          </a:p>
        </p:txBody>
      </p:sp>
      <p:pic>
        <p:nvPicPr>
          <p:cNvPr id="635" name="Google Shape;635;p73"/>
          <p:cNvPicPr preferRelativeResize="0"/>
          <p:nvPr/>
        </p:nvPicPr>
        <p:blipFill>
          <a:blip r:embed="rId4">
            <a:alphaModFix/>
          </a:blip>
          <a:stretch>
            <a:fillRect/>
          </a:stretch>
        </p:blipFill>
        <p:spPr>
          <a:xfrm>
            <a:off x="1337313" y="1028850"/>
            <a:ext cx="6469376" cy="370409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74"/>
          <p:cNvSpPr txBox="1"/>
          <p:nvPr>
            <p:ph type="title"/>
          </p:nvPr>
        </p:nvSpPr>
        <p:spPr>
          <a:xfrm>
            <a:off x="457200" y="171450"/>
            <a:ext cx="8229600" cy="8574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2700"/>
              <a:t>PaLM-E: An Embodied Multimodal Language Model</a:t>
            </a:r>
            <a:endParaRPr sz="2700"/>
          </a:p>
        </p:txBody>
      </p:sp>
      <p:sp>
        <p:nvSpPr>
          <p:cNvPr id="641" name="Google Shape;641;p74"/>
          <p:cNvSpPr txBox="1"/>
          <p:nvPr/>
        </p:nvSpPr>
        <p:spPr>
          <a:xfrm>
            <a:off x="299050" y="4796625"/>
            <a:ext cx="7117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Source: </a:t>
            </a:r>
            <a:r>
              <a:rPr lang="en" sz="1000" u="sng">
                <a:solidFill>
                  <a:schemeClr val="hlink"/>
                </a:solidFill>
                <a:hlinkClick r:id="rId3"/>
              </a:rPr>
              <a:t>PaLM-E: An Embodied Multimodal Language Model</a:t>
            </a:r>
            <a:endParaRPr sz="1000"/>
          </a:p>
        </p:txBody>
      </p:sp>
      <p:pic>
        <p:nvPicPr>
          <p:cNvPr id="642" name="Google Shape;642;p74"/>
          <p:cNvPicPr preferRelativeResize="0"/>
          <p:nvPr/>
        </p:nvPicPr>
        <p:blipFill>
          <a:blip r:embed="rId4">
            <a:alphaModFix/>
          </a:blip>
          <a:stretch>
            <a:fillRect/>
          </a:stretch>
        </p:blipFill>
        <p:spPr>
          <a:xfrm>
            <a:off x="601688" y="1028851"/>
            <a:ext cx="7940627" cy="37789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75"/>
          <p:cNvSpPr txBox="1"/>
          <p:nvPr>
            <p:ph type="title"/>
          </p:nvPr>
        </p:nvSpPr>
        <p:spPr>
          <a:xfrm>
            <a:off x="457200" y="171450"/>
            <a:ext cx="8229600" cy="8574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GPT-4</a:t>
            </a:r>
            <a:endParaRPr/>
          </a:p>
        </p:txBody>
      </p:sp>
      <p:sp>
        <p:nvSpPr>
          <p:cNvPr id="648" name="Google Shape;648;p75"/>
          <p:cNvSpPr txBox="1"/>
          <p:nvPr>
            <p:ph idx="1" type="body"/>
          </p:nvPr>
        </p:nvSpPr>
        <p:spPr>
          <a:xfrm>
            <a:off x="457200" y="1200150"/>
            <a:ext cx="8298900" cy="3394500"/>
          </a:xfrm>
          <a:prstGeom prst="rect">
            <a:avLst/>
          </a:prstGeom>
        </p:spPr>
        <p:txBody>
          <a:bodyPr anchorCtr="0" anchor="t" bIns="34275" lIns="68575" spcFirstLastPara="1" rIns="68575" wrap="square" tIns="34275">
            <a:noAutofit/>
          </a:bodyPr>
          <a:lstStyle/>
          <a:p>
            <a:pPr indent="-361950" lvl="0" marL="457200" rtl="0" algn="l">
              <a:lnSpc>
                <a:spcPct val="115000"/>
              </a:lnSpc>
              <a:spcBef>
                <a:spcPts val="500"/>
              </a:spcBef>
              <a:spcAft>
                <a:spcPts val="0"/>
              </a:spcAft>
              <a:buSzPts val="2100"/>
              <a:buChar char="●"/>
            </a:pPr>
            <a:r>
              <a:rPr lang="en" sz="2100"/>
              <a:t>GPT-4 is the successor of GPT-3.5, which powered ChatGPT.</a:t>
            </a:r>
            <a:endParaRPr sz="2100"/>
          </a:p>
          <a:p>
            <a:pPr indent="-361950" lvl="0" marL="457200" rtl="0" algn="l">
              <a:lnSpc>
                <a:spcPct val="115000"/>
              </a:lnSpc>
              <a:spcBef>
                <a:spcPts val="0"/>
              </a:spcBef>
              <a:spcAft>
                <a:spcPts val="0"/>
              </a:spcAft>
              <a:buSzPts val="2100"/>
              <a:buChar char="●"/>
            </a:pPr>
            <a:r>
              <a:rPr lang="en" sz="2100"/>
              <a:t>GPT-4 has 1.8 trillion parameters, which is 10 times more than the model used in ChatGPT. </a:t>
            </a:r>
            <a:endParaRPr sz="2100"/>
          </a:p>
          <a:p>
            <a:pPr indent="-361950" lvl="0" marL="457200" rtl="0" algn="l">
              <a:lnSpc>
                <a:spcPct val="115000"/>
              </a:lnSpc>
              <a:spcBef>
                <a:spcPts val="0"/>
              </a:spcBef>
              <a:spcAft>
                <a:spcPts val="0"/>
              </a:spcAft>
              <a:buSzPts val="2100"/>
              <a:buChar char="●"/>
            </a:pPr>
            <a:r>
              <a:rPr lang="en" sz="2100"/>
              <a:t>It also has access to a larger and more diverse dataset of 1 petabyte, which includes web texts, books, news articles, social media posts, code snippets, and more.</a:t>
            </a:r>
            <a:endParaRPr sz="2100"/>
          </a:p>
          <a:p>
            <a:pPr indent="-361950" lvl="0" marL="457200" rtl="0" algn="l">
              <a:lnSpc>
                <a:spcPct val="115000"/>
              </a:lnSpc>
              <a:spcBef>
                <a:spcPts val="0"/>
              </a:spcBef>
              <a:spcAft>
                <a:spcPts val="0"/>
              </a:spcAft>
              <a:buSzPts val="2100"/>
              <a:buChar char="●"/>
            </a:pPr>
            <a:r>
              <a:rPr lang="en" sz="2100"/>
              <a:t>OpenAI reported that </a:t>
            </a:r>
            <a:r>
              <a:rPr lang="en" sz="2100" u="sng">
                <a:solidFill>
                  <a:schemeClr val="hlink"/>
                </a:solidFill>
                <a:hlinkClick r:id="rId3"/>
              </a:rPr>
              <a:t>GPT-4</a:t>
            </a:r>
            <a:r>
              <a:rPr lang="en" sz="2100"/>
              <a:t> outperforms GPT-3 on several natural language understanding (NLU) and natural language generation (NLG) metrics such as BLEU, ROUGE, etc.</a:t>
            </a:r>
            <a:endParaRPr sz="21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76"/>
          <p:cNvSpPr txBox="1"/>
          <p:nvPr>
            <p:ph type="title"/>
          </p:nvPr>
        </p:nvSpPr>
        <p:spPr>
          <a:xfrm>
            <a:off x="722313" y="3305176"/>
            <a:ext cx="7772400" cy="1021500"/>
          </a:xfrm>
          <a:prstGeom prst="rect">
            <a:avLst/>
          </a:prstGeom>
        </p:spPr>
        <p:txBody>
          <a:bodyPr anchorCtr="0" anchor="t" bIns="34275" lIns="68575" spcFirstLastPara="1" rIns="68575" wrap="square" tIns="34275">
            <a:noAutofit/>
          </a:bodyPr>
          <a:lstStyle/>
          <a:p>
            <a:pPr indent="0" lvl="0" marL="0" rtl="0" algn="l">
              <a:lnSpc>
                <a:spcPct val="115000"/>
              </a:lnSpc>
              <a:spcBef>
                <a:spcPts val="0"/>
              </a:spcBef>
              <a:spcAft>
                <a:spcPts val="1000"/>
              </a:spcAft>
              <a:buClr>
                <a:schemeClr val="dk1"/>
              </a:buClr>
              <a:buSzPts val="1100"/>
              <a:buFont typeface="Arial"/>
              <a:buNone/>
            </a:pPr>
            <a:r>
              <a:rPr lang="en"/>
              <a:t>Diffusion Generators</a:t>
            </a:r>
            <a:endParaRPr/>
          </a:p>
        </p:txBody>
      </p:sp>
      <p:sp>
        <p:nvSpPr>
          <p:cNvPr id="654" name="Google Shape;654;p76"/>
          <p:cNvSpPr txBox="1"/>
          <p:nvPr>
            <p:ph idx="1" type="body"/>
          </p:nvPr>
        </p:nvSpPr>
        <p:spPr>
          <a:xfrm>
            <a:off x="722313" y="2180035"/>
            <a:ext cx="7772400" cy="1125300"/>
          </a:xfrm>
          <a:prstGeom prst="rect">
            <a:avLst/>
          </a:prstGeom>
        </p:spPr>
        <p:txBody>
          <a:bodyPr anchorCtr="0" anchor="b" bIns="34275" lIns="68575" spcFirstLastPara="1" rIns="68575" wrap="square" tIns="34275">
            <a:noAutofit/>
          </a:bodyPr>
          <a:lstStyle/>
          <a:p>
            <a:pPr indent="0" lvl="0" marL="0" rtl="0" algn="l">
              <a:spcBef>
                <a:spcPts val="500"/>
              </a:spcBef>
              <a:spcAft>
                <a:spcPts val="0"/>
              </a:spcAft>
              <a:buClr>
                <a:schemeClr val="dk1"/>
              </a:buClr>
              <a:buSzPts val="1100"/>
              <a:buFont typeface="Arial"/>
              <a:buNone/>
            </a:pPr>
            <a:r>
              <a:rPr lang="en"/>
              <a:t>Multimodality in NLP</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77"/>
          <p:cNvSpPr txBox="1"/>
          <p:nvPr>
            <p:ph type="title"/>
          </p:nvPr>
        </p:nvSpPr>
        <p:spPr>
          <a:xfrm>
            <a:off x="457200" y="171450"/>
            <a:ext cx="8229600" cy="8574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sz="2200">
                <a:latin typeface="Montserrat"/>
                <a:ea typeface="Montserrat"/>
                <a:cs typeface="Montserrat"/>
                <a:sym typeface="Montserrat"/>
              </a:rPr>
              <a:t>CLIP: C</a:t>
            </a:r>
            <a:r>
              <a:rPr lang="en" sz="2200">
                <a:latin typeface="Montserrat"/>
                <a:ea typeface="Montserrat"/>
                <a:cs typeface="Montserrat"/>
                <a:sym typeface="Montserrat"/>
              </a:rPr>
              <a:t>ontrastive </a:t>
            </a:r>
            <a:r>
              <a:rPr b="1" lang="en" sz="2200">
                <a:latin typeface="Montserrat"/>
                <a:ea typeface="Montserrat"/>
                <a:cs typeface="Montserrat"/>
                <a:sym typeface="Montserrat"/>
              </a:rPr>
              <a:t>L</a:t>
            </a:r>
            <a:r>
              <a:rPr lang="en" sz="2200">
                <a:latin typeface="Montserrat"/>
                <a:ea typeface="Montserrat"/>
                <a:cs typeface="Montserrat"/>
                <a:sym typeface="Montserrat"/>
              </a:rPr>
              <a:t>anguage-</a:t>
            </a:r>
            <a:r>
              <a:rPr b="1" lang="en" sz="2200">
                <a:latin typeface="Montserrat"/>
                <a:ea typeface="Montserrat"/>
                <a:cs typeface="Montserrat"/>
                <a:sym typeface="Montserrat"/>
              </a:rPr>
              <a:t>I</a:t>
            </a:r>
            <a:r>
              <a:rPr lang="en" sz="2200">
                <a:latin typeface="Montserrat"/>
                <a:ea typeface="Montserrat"/>
                <a:cs typeface="Montserrat"/>
                <a:sym typeface="Montserrat"/>
              </a:rPr>
              <a:t>mage</a:t>
            </a:r>
            <a:r>
              <a:rPr b="1" lang="en" sz="2200">
                <a:latin typeface="Montserrat"/>
                <a:ea typeface="Montserrat"/>
                <a:cs typeface="Montserrat"/>
                <a:sym typeface="Montserrat"/>
              </a:rPr>
              <a:t> P</a:t>
            </a:r>
            <a:r>
              <a:rPr lang="en" sz="2200">
                <a:latin typeface="Montserrat"/>
                <a:ea typeface="Montserrat"/>
                <a:cs typeface="Montserrat"/>
                <a:sym typeface="Montserrat"/>
              </a:rPr>
              <a:t>re-training </a:t>
            </a:r>
            <a:r>
              <a:rPr lang="en" sz="1700">
                <a:latin typeface="Montserrat"/>
                <a:ea typeface="Montserrat"/>
                <a:cs typeface="Montserrat"/>
                <a:sym typeface="Montserrat"/>
              </a:rPr>
              <a:t>(</a:t>
            </a:r>
            <a:r>
              <a:rPr lang="en" sz="1700" u="sng">
                <a:solidFill>
                  <a:srgbClr val="1155CC"/>
                </a:solidFill>
                <a:latin typeface="Montserrat"/>
                <a:ea typeface="Montserrat"/>
                <a:cs typeface="Montserrat"/>
                <a:sym typeface="Montserrat"/>
                <a:hlinkClick r:id="rId3">
                  <a:extLst>
                    <a:ext uri="{A12FA001-AC4F-418D-AE19-62706E023703}">
                      <ahyp:hlinkClr val="tx"/>
                    </a:ext>
                  </a:extLst>
                </a:hlinkClick>
              </a:rPr>
              <a:t>Radford et al 2021</a:t>
            </a:r>
            <a:r>
              <a:rPr lang="en" sz="1700">
                <a:latin typeface="Montserrat"/>
                <a:ea typeface="Montserrat"/>
                <a:cs typeface="Montserrat"/>
                <a:sym typeface="Montserrat"/>
              </a:rPr>
              <a:t>)</a:t>
            </a:r>
            <a:endParaRPr sz="1700">
              <a:latin typeface="Montserrat"/>
              <a:ea typeface="Montserrat"/>
              <a:cs typeface="Montserrat"/>
              <a:sym typeface="Montserrat"/>
            </a:endParaRPr>
          </a:p>
        </p:txBody>
      </p:sp>
      <p:pic>
        <p:nvPicPr>
          <p:cNvPr id="660" name="Google Shape;660;p77"/>
          <p:cNvPicPr preferRelativeResize="0"/>
          <p:nvPr/>
        </p:nvPicPr>
        <p:blipFill>
          <a:blip r:embed="rId4">
            <a:alphaModFix/>
          </a:blip>
          <a:stretch>
            <a:fillRect/>
          </a:stretch>
        </p:blipFill>
        <p:spPr>
          <a:xfrm>
            <a:off x="1534474" y="1083158"/>
            <a:ext cx="5777326" cy="3698292"/>
          </a:xfrm>
          <a:prstGeom prst="rect">
            <a:avLst/>
          </a:prstGeom>
          <a:noFill/>
          <a:ln cap="flat" cmpd="sng" w="19050">
            <a:solidFill>
              <a:schemeClr val="dk2"/>
            </a:solidFill>
            <a:prstDash val="solid"/>
            <a:round/>
            <a:headEnd len="sm" w="sm" type="none"/>
            <a:tailEnd len="sm" w="sm" type="none"/>
          </a:ln>
        </p:spPr>
      </p:pic>
      <p:sp>
        <p:nvSpPr>
          <p:cNvPr id="661" name="Google Shape;661;p77"/>
          <p:cNvSpPr/>
          <p:nvPr/>
        </p:nvSpPr>
        <p:spPr>
          <a:xfrm flipH="1" rot="-2457588">
            <a:off x="5644688" y="1971245"/>
            <a:ext cx="800880" cy="3164660"/>
          </a:xfrm>
          <a:prstGeom prst="parallelogram">
            <a:avLst>
              <a:gd fmla="val 25000" name="adj"/>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77"/>
          <p:cNvSpPr/>
          <p:nvPr/>
        </p:nvSpPr>
        <p:spPr>
          <a:xfrm>
            <a:off x="6700200" y="2498100"/>
            <a:ext cx="487500" cy="6168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77"/>
          <p:cNvSpPr/>
          <p:nvPr/>
        </p:nvSpPr>
        <p:spPr>
          <a:xfrm>
            <a:off x="5041525" y="3731500"/>
            <a:ext cx="487500" cy="6168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78"/>
          <p:cNvSpPr txBox="1"/>
          <p:nvPr>
            <p:ph type="title"/>
          </p:nvPr>
        </p:nvSpPr>
        <p:spPr>
          <a:xfrm>
            <a:off x="457200" y="171450"/>
            <a:ext cx="8229600" cy="8574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sz="2200">
                <a:latin typeface="Montserrat"/>
                <a:ea typeface="Montserrat"/>
                <a:cs typeface="Montserrat"/>
                <a:sym typeface="Montserrat"/>
              </a:rPr>
              <a:t>CLIP: C</a:t>
            </a:r>
            <a:r>
              <a:rPr lang="en" sz="2200">
                <a:latin typeface="Montserrat"/>
                <a:ea typeface="Montserrat"/>
                <a:cs typeface="Montserrat"/>
                <a:sym typeface="Montserrat"/>
              </a:rPr>
              <a:t>ontrastive </a:t>
            </a:r>
            <a:r>
              <a:rPr b="1" lang="en" sz="2200">
                <a:latin typeface="Montserrat"/>
                <a:ea typeface="Montserrat"/>
                <a:cs typeface="Montserrat"/>
                <a:sym typeface="Montserrat"/>
              </a:rPr>
              <a:t>L</a:t>
            </a:r>
            <a:r>
              <a:rPr lang="en" sz="2200">
                <a:latin typeface="Montserrat"/>
                <a:ea typeface="Montserrat"/>
                <a:cs typeface="Montserrat"/>
                <a:sym typeface="Montserrat"/>
              </a:rPr>
              <a:t>anguage-</a:t>
            </a:r>
            <a:r>
              <a:rPr b="1" lang="en" sz="2200">
                <a:latin typeface="Montserrat"/>
                <a:ea typeface="Montserrat"/>
                <a:cs typeface="Montserrat"/>
                <a:sym typeface="Montserrat"/>
              </a:rPr>
              <a:t>I</a:t>
            </a:r>
            <a:r>
              <a:rPr lang="en" sz="2200">
                <a:latin typeface="Montserrat"/>
                <a:ea typeface="Montserrat"/>
                <a:cs typeface="Montserrat"/>
                <a:sym typeface="Montserrat"/>
              </a:rPr>
              <a:t>mage</a:t>
            </a:r>
            <a:r>
              <a:rPr b="1" lang="en" sz="2200">
                <a:latin typeface="Montserrat"/>
                <a:ea typeface="Montserrat"/>
                <a:cs typeface="Montserrat"/>
                <a:sym typeface="Montserrat"/>
              </a:rPr>
              <a:t> P</a:t>
            </a:r>
            <a:r>
              <a:rPr lang="en" sz="2200">
                <a:latin typeface="Montserrat"/>
                <a:ea typeface="Montserrat"/>
                <a:cs typeface="Montserrat"/>
                <a:sym typeface="Montserrat"/>
              </a:rPr>
              <a:t>re-training </a:t>
            </a:r>
            <a:r>
              <a:rPr lang="en" sz="1700">
                <a:latin typeface="Montserrat"/>
                <a:ea typeface="Montserrat"/>
                <a:cs typeface="Montserrat"/>
                <a:sym typeface="Montserrat"/>
              </a:rPr>
              <a:t>(</a:t>
            </a:r>
            <a:r>
              <a:rPr lang="en" sz="1700" u="sng">
                <a:solidFill>
                  <a:srgbClr val="1155CC"/>
                </a:solidFill>
                <a:latin typeface="Montserrat"/>
                <a:ea typeface="Montserrat"/>
                <a:cs typeface="Montserrat"/>
                <a:sym typeface="Montserrat"/>
                <a:hlinkClick r:id="rId3">
                  <a:extLst>
                    <a:ext uri="{A12FA001-AC4F-418D-AE19-62706E023703}">
                      <ahyp:hlinkClr val="tx"/>
                    </a:ext>
                  </a:extLst>
                </a:hlinkClick>
              </a:rPr>
              <a:t>Radford et al 2021</a:t>
            </a:r>
            <a:r>
              <a:rPr lang="en" sz="1700">
                <a:latin typeface="Montserrat"/>
                <a:ea typeface="Montserrat"/>
                <a:cs typeface="Montserrat"/>
                <a:sym typeface="Montserrat"/>
              </a:rPr>
              <a:t>)</a:t>
            </a:r>
            <a:endParaRPr sz="1700">
              <a:latin typeface="Montserrat"/>
              <a:ea typeface="Montserrat"/>
              <a:cs typeface="Montserrat"/>
              <a:sym typeface="Montserrat"/>
            </a:endParaRPr>
          </a:p>
        </p:txBody>
      </p:sp>
      <p:pic>
        <p:nvPicPr>
          <p:cNvPr id="669" name="Google Shape;669;p78"/>
          <p:cNvPicPr preferRelativeResize="0"/>
          <p:nvPr/>
        </p:nvPicPr>
        <p:blipFill rotWithShape="1">
          <a:blip r:embed="rId4">
            <a:alphaModFix/>
          </a:blip>
          <a:srcRect b="2848" l="0" r="0" t="2838"/>
          <a:stretch/>
        </p:blipFill>
        <p:spPr>
          <a:xfrm>
            <a:off x="1476149" y="1028850"/>
            <a:ext cx="5698176" cy="3647624"/>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79"/>
          <p:cNvSpPr txBox="1"/>
          <p:nvPr>
            <p:ph type="title"/>
          </p:nvPr>
        </p:nvSpPr>
        <p:spPr>
          <a:xfrm>
            <a:off x="457200" y="171450"/>
            <a:ext cx="8229600" cy="8574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2200">
                <a:latin typeface="Montserrat"/>
                <a:ea typeface="Montserrat"/>
                <a:cs typeface="Montserrat"/>
                <a:sym typeface="Montserrat"/>
              </a:rPr>
              <a:t>A New Generative Paradigm:</a:t>
            </a:r>
            <a:r>
              <a:rPr b="1" lang="en" sz="2200">
                <a:latin typeface="Montserrat"/>
                <a:ea typeface="Montserrat"/>
                <a:cs typeface="Montserrat"/>
                <a:sym typeface="Montserrat"/>
              </a:rPr>
              <a:t> Diffusion Models</a:t>
            </a:r>
            <a:endParaRPr b="1" sz="2200">
              <a:latin typeface="Montserrat"/>
              <a:ea typeface="Montserrat"/>
              <a:cs typeface="Montserrat"/>
              <a:sym typeface="Montserrat"/>
            </a:endParaRPr>
          </a:p>
        </p:txBody>
      </p:sp>
      <p:pic>
        <p:nvPicPr>
          <p:cNvPr id="675" name="Google Shape;675;p79"/>
          <p:cNvPicPr preferRelativeResize="0"/>
          <p:nvPr/>
        </p:nvPicPr>
        <p:blipFill>
          <a:blip r:embed="rId3">
            <a:alphaModFix/>
          </a:blip>
          <a:stretch>
            <a:fillRect/>
          </a:stretch>
        </p:blipFill>
        <p:spPr>
          <a:xfrm>
            <a:off x="1579475" y="1024089"/>
            <a:ext cx="5220598" cy="3609561"/>
          </a:xfrm>
          <a:prstGeom prst="rect">
            <a:avLst/>
          </a:prstGeom>
          <a:noFill/>
          <a:ln cap="flat" cmpd="sng" w="19050">
            <a:solidFill>
              <a:schemeClr val="dk2"/>
            </a:solidFill>
            <a:prstDash val="solid"/>
            <a:round/>
            <a:headEnd len="sm" w="sm" type="none"/>
            <a:tailEnd len="sm" w="sm" type="none"/>
          </a:ln>
        </p:spPr>
      </p:pic>
      <p:sp>
        <p:nvSpPr>
          <p:cNvPr id="676" name="Google Shape;676;p79"/>
          <p:cNvSpPr txBox="1"/>
          <p:nvPr/>
        </p:nvSpPr>
        <p:spPr>
          <a:xfrm>
            <a:off x="3904950" y="4838700"/>
            <a:ext cx="5220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*Image from </a:t>
            </a:r>
            <a:r>
              <a:rPr lang="en" sz="1200" u="sng">
                <a:solidFill>
                  <a:srgbClr val="1155CC"/>
                </a:solidFill>
                <a:hlinkClick r:id="rId4">
                  <a:extLst>
                    <a:ext uri="{A12FA001-AC4F-418D-AE19-62706E023703}">
                      <ahyp:hlinkClr val="tx"/>
                    </a:ext>
                  </a:extLst>
                </a:hlinkClick>
              </a:rPr>
              <a:t>https://lilianweng.github.io/posts/2021-07-11-diffusion-models/</a:t>
            </a:r>
            <a:r>
              <a:rPr lang="en" sz="1200">
                <a:solidFill>
                  <a:srgbClr val="1155CC"/>
                </a:solidFill>
              </a:rPr>
              <a:t> </a:t>
            </a:r>
            <a:endParaRPr sz="1200">
              <a:solidFill>
                <a:srgbClr val="1155CC"/>
              </a:solidFill>
            </a:endParaRPr>
          </a:p>
        </p:txBody>
      </p:sp>
      <p:sp>
        <p:nvSpPr>
          <p:cNvPr id="677" name="Google Shape;677;p79"/>
          <p:cNvSpPr/>
          <p:nvPr/>
        </p:nvSpPr>
        <p:spPr>
          <a:xfrm>
            <a:off x="1467900" y="3584600"/>
            <a:ext cx="5483400" cy="11355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80"/>
          <p:cNvSpPr txBox="1"/>
          <p:nvPr>
            <p:ph type="title"/>
          </p:nvPr>
        </p:nvSpPr>
        <p:spPr>
          <a:xfrm>
            <a:off x="457200" y="171450"/>
            <a:ext cx="8229600" cy="8574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sz="2200">
                <a:latin typeface="Montserrat"/>
                <a:ea typeface="Montserrat"/>
                <a:cs typeface="Montserrat"/>
                <a:sym typeface="Montserrat"/>
              </a:rPr>
              <a:t>Diffusion Models</a:t>
            </a:r>
            <a:endParaRPr b="1" sz="2200">
              <a:latin typeface="Montserrat"/>
              <a:ea typeface="Montserrat"/>
              <a:cs typeface="Montserrat"/>
              <a:sym typeface="Montserrat"/>
            </a:endParaRPr>
          </a:p>
        </p:txBody>
      </p:sp>
      <p:pic>
        <p:nvPicPr>
          <p:cNvPr id="683" name="Google Shape;683;p80"/>
          <p:cNvPicPr preferRelativeResize="0"/>
          <p:nvPr/>
        </p:nvPicPr>
        <p:blipFill rotWithShape="1">
          <a:blip r:embed="rId3">
            <a:alphaModFix/>
          </a:blip>
          <a:srcRect b="0" l="0" r="0" t="73941"/>
          <a:stretch/>
        </p:blipFill>
        <p:spPr>
          <a:xfrm>
            <a:off x="1694826" y="3596874"/>
            <a:ext cx="5754348" cy="1036774"/>
          </a:xfrm>
          <a:prstGeom prst="rect">
            <a:avLst/>
          </a:prstGeom>
          <a:noFill/>
          <a:ln cap="flat" cmpd="sng" w="19050">
            <a:solidFill>
              <a:schemeClr val="dk2"/>
            </a:solidFill>
            <a:prstDash val="solid"/>
            <a:round/>
            <a:headEnd len="sm" w="sm" type="none"/>
            <a:tailEnd len="sm" w="sm" type="none"/>
          </a:ln>
        </p:spPr>
      </p:pic>
      <p:sp>
        <p:nvSpPr>
          <p:cNvPr id="684" name="Google Shape;684;p80"/>
          <p:cNvSpPr txBox="1"/>
          <p:nvPr/>
        </p:nvSpPr>
        <p:spPr>
          <a:xfrm>
            <a:off x="3526800" y="4635300"/>
            <a:ext cx="5598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Top image from (</a:t>
            </a:r>
            <a:r>
              <a:rPr lang="en" sz="1200" u="sng">
                <a:solidFill>
                  <a:srgbClr val="1155CC"/>
                </a:solidFill>
                <a:hlinkClick r:id="rId4">
                  <a:extLst>
                    <a:ext uri="{A12FA001-AC4F-418D-AE19-62706E023703}">
                      <ahyp:hlinkClr val="tx"/>
                    </a:ext>
                  </a:extLst>
                </a:hlinkClick>
              </a:rPr>
              <a:t>Ho et al 2021</a:t>
            </a:r>
            <a:r>
              <a:rPr lang="en" sz="1200">
                <a:solidFill>
                  <a:schemeClr val="dk1"/>
                </a:solidFill>
              </a:rPr>
              <a:t>)</a:t>
            </a:r>
            <a:r>
              <a:rPr lang="en" sz="1200" u="sng">
                <a:solidFill>
                  <a:srgbClr val="1155CC"/>
                </a:solidFill>
              </a:rPr>
              <a:t> </a:t>
            </a:r>
            <a:endParaRPr sz="1200"/>
          </a:p>
          <a:p>
            <a:pPr indent="0" lvl="0" marL="0" rtl="0" algn="l">
              <a:spcBef>
                <a:spcPts val="0"/>
              </a:spcBef>
              <a:spcAft>
                <a:spcPts val="0"/>
              </a:spcAft>
              <a:buNone/>
            </a:pPr>
            <a:r>
              <a:rPr lang="en" sz="1200"/>
              <a:t>**2nd image from </a:t>
            </a:r>
            <a:r>
              <a:rPr lang="en" sz="1200" u="sng">
                <a:solidFill>
                  <a:srgbClr val="1155CC"/>
                </a:solidFill>
                <a:hlinkClick r:id="rId5">
                  <a:extLst>
                    <a:ext uri="{A12FA001-AC4F-418D-AE19-62706E023703}">
                      <ahyp:hlinkClr val="tx"/>
                    </a:ext>
                  </a:extLst>
                </a:hlinkClick>
              </a:rPr>
              <a:t>https://lilianweng.github.io/posts/2021-07-11-diffusion-models/</a:t>
            </a:r>
            <a:r>
              <a:rPr lang="en" sz="1200">
                <a:solidFill>
                  <a:srgbClr val="1155CC"/>
                </a:solidFill>
              </a:rPr>
              <a:t> </a:t>
            </a:r>
            <a:endParaRPr sz="1200">
              <a:solidFill>
                <a:srgbClr val="1155CC"/>
              </a:solidFill>
            </a:endParaRPr>
          </a:p>
        </p:txBody>
      </p:sp>
      <p:pic>
        <p:nvPicPr>
          <p:cNvPr id="685" name="Google Shape;685;p80"/>
          <p:cNvPicPr preferRelativeResize="0"/>
          <p:nvPr/>
        </p:nvPicPr>
        <p:blipFill>
          <a:blip r:embed="rId6">
            <a:alphaModFix/>
          </a:blip>
          <a:stretch>
            <a:fillRect/>
          </a:stretch>
        </p:blipFill>
        <p:spPr>
          <a:xfrm>
            <a:off x="730175" y="1651575"/>
            <a:ext cx="7683651" cy="15419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81"/>
          <p:cNvSpPr txBox="1"/>
          <p:nvPr>
            <p:ph type="title"/>
          </p:nvPr>
        </p:nvSpPr>
        <p:spPr>
          <a:xfrm>
            <a:off x="457200" y="171450"/>
            <a:ext cx="8229600" cy="8574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sz="2200">
                <a:latin typeface="Montserrat"/>
                <a:ea typeface="Montserrat"/>
                <a:cs typeface="Montserrat"/>
                <a:sym typeface="Montserrat"/>
              </a:rPr>
              <a:t>Diffusion Models</a:t>
            </a:r>
            <a:endParaRPr b="1" sz="2200">
              <a:latin typeface="Montserrat"/>
              <a:ea typeface="Montserrat"/>
              <a:cs typeface="Montserrat"/>
              <a:sym typeface="Montserrat"/>
            </a:endParaRPr>
          </a:p>
        </p:txBody>
      </p:sp>
      <p:pic>
        <p:nvPicPr>
          <p:cNvPr id="691" name="Google Shape;691;p81"/>
          <p:cNvPicPr preferRelativeResize="0"/>
          <p:nvPr/>
        </p:nvPicPr>
        <p:blipFill rotWithShape="1">
          <a:blip r:embed="rId3">
            <a:alphaModFix/>
          </a:blip>
          <a:srcRect b="0" l="0" r="0" t="73941"/>
          <a:stretch/>
        </p:blipFill>
        <p:spPr>
          <a:xfrm>
            <a:off x="1694826" y="3596874"/>
            <a:ext cx="5754348" cy="1036774"/>
          </a:xfrm>
          <a:prstGeom prst="rect">
            <a:avLst/>
          </a:prstGeom>
          <a:noFill/>
          <a:ln cap="flat" cmpd="sng" w="19050">
            <a:solidFill>
              <a:schemeClr val="dk2"/>
            </a:solidFill>
            <a:prstDash val="solid"/>
            <a:round/>
            <a:headEnd len="sm" w="sm" type="none"/>
            <a:tailEnd len="sm" w="sm" type="none"/>
          </a:ln>
        </p:spPr>
      </p:pic>
      <p:sp>
        <p:nvSpPr>
          <p:cNvPr id="692" name="Google Shape;692;p81"/>
          <p:cNvSpPr txBox="1"/>
          <p:nvPr/>
        </p:nvSpPr>
        <p:spPr>
          <a:xfrm>
            <a:off x="3526800" y="4635300"/>
            <a:ext cx="5598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 Top image from (</a:t>
            </a:r>
            <a:r>
              <a:rPr lang="en" sz="1200" u="sng">
                <a:solidFill>
                  <a:srgbClr val="1155CC"/>
                </a:solidFill>
                <a:hlinkClick r:id="rId4">
                  <a:extLst>
                    <a:ext uri="{A12FA001-AC4F-418D-AE19-62706E023703}">
                      <ahyp:hlinkClr val="tx"/>
                    </a:ext>
                  </a:extLst>
                </a:hlinkClick>
              </a:rPr>
              <a:t>Ho et al 2021</a:t>
            </a:r>
            <a:r>
              <a:rPr lang="en" sz="1200">
                <a:solidFill>
                  <a:schemeClr val="dk1"/>
                </a:solidFill>
              </a:rPr>
              <a:t>)</a:t>
            </a:r>
            <a:r>
              <a:rPr lang="en" sz="1200" u="sng">
                <a:solidFill>
                  <a:srgbClr val="1155CC"/>
                </a:solidFill>
              </a:rPr>
              <a:t> </a:t>
            </a:r>
            <a:endParaRPr sz="1200"/>
          </a:p>
          <a:p>
            <a:pPr indent="0" lvl="0" marL="0" rtl="0" algn="l">
              <a:spcBef>
                <a:spcPts val="0"/>
              </a:spcBef>
              <a:spcAft>
                <a:spcPts val="0"/>
              </a:spcAft>
              <a:buNone/>
            </a:pPr>
            <a:r>
              <a:rPr lang="en" sz="1200"/>
              <a:t>**2nd image from </a:t>
            </a:r>
            <a:r>
              <a:rPr lang="en" sz="1200" u="sng">
                <a:solidFill>
                  <a:srgbClr val="1155CC"/>
                </a:solidFill>
                <a:hlinkClick r:id="rId5">
                  <a:extLst>
                    <a:ext uri="{A12FA001-AC4F-418D-AE19-62706E023703}">
                      <ahyp:hlinkClr val="tx"/>
                    </a:ext>
                  </a:extLst>
                </a:hlinkClick>
              </a:rPr>
              <a:t>https://lilianweng.github.io/posts/2021-07-11-diffusion-models/</a:t>
            </a:r>
            <a:r>
              <a:rPr lang="en" sz="1200">
                <a:solidFill>
                  <a:srgbClr val="1155CC"/>
                </a:solidFill>
              </a:rPr>
              <a:t> </a:t>
            </a:r>
            <a:endParaRPr sz="1200">
              <a:solidFill>
                <a:srgbClr val="1155CC"/>
              </a:solidFill>
            </a:endParaRPr>
          </a:p>
        </p:txBody>
      </p:sp>
      <p:pic>
        <p:nvPicPr>
          <p:cNvPr id="693" name="Google Shape;693;p81"/>
          <p:cNvPicPr preferRelativeResize="0"/>
          <p:nvPr/>
        </p:nvPicPr>
        <p:blipFill>
          <a:blip r:embed="rId6">
            <a:alphaModFix/>
          </a:blip>
          <a:stretch>
            <a:fillRect/>
          </a:stretch>
        </p:blipFill>
        <p:spPr>
          <a:xfrm>
            <a:off x="730175" y="1614150"/>
            <a:ext cx="7683651" cy="1541975"/>
          </a:xfrm>
          <a:prstGeom prst="rect">
            <a:avLst/>
          </a:prstGeom>
          <a:noFill/>
          <a:ln cap="flat" cmpd="sng" w="19050">
            <a:solidFill>
              <a:schemeClr val="dk2"/>
            </a:solidFill>
            <a:prstDash val="solid"/>
            <a:round/>
            <a:headEnd len="sm" w="sm" type="none"/>
            <a:tailEnd len="sm" w="sm" type="none"/>
          </a:ln>
        </p:spPr>
      </p:pic>
      <p:cxnSp>
        <p:nvCxnSpPr>
          <p:cNvPr id="694" name="Google Shape;694;p81"/>
          <p:cNvCxnSpPr/>
          <p:nvPr/>
        </p:nvCxnSpPr>
        <p:spPr>
          <a:xfrm rot="10800000">
            <a:off x="3491700" y="1121400"/>
            <a:ext cx="2160600" cy="11700"/>
          </a:xfrm>
          <a:prstGeom prst="straightConnector1">
            <a:avLst/>
          </a:prstGeom>
          <a:noFill/>
          <a:ln cap="flat" cmpd="sng" w="38100">
            <a:solidFill>
              <a:srgbClr val="9900FF"/>
            </a:solidFill>
            <a:prstDash val="solid"/>
            <a:round/>
            <a:headEnd len="med" w="med" type="none"/>
            <a:tailEnd len="med" w="med" type="stealth"/>
          </a:ln>
        </p:spPr>
      </p:cxnSp>
      <p:sp>
        <p:nvSpPr>
          <p:cNvPr id="695" name="Google Shape;695;p81"/>
          <p:cNvSpPr txBox="1"/>
          <p:nvPr/>
        </p:nvSpPr>
        <p:spPr>
          <a:xfrm>
            <a:off x="2837700" y="1121400"/>
            <a:ext cx="3468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900FF"/>
                </a:solidFill>
              </a:rPr>
              <a:t>First add (gaussian noise over T steps)</a:t>
            </a:r>
            <a:endParaRPr>
              <a:solidFill>
                <a:srgbClr val="9900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82"/>
          <p:cNvSpPr txBox="1"/>
          <p:nvPr>
            <p:ph type="title"/>
          </p:nvPr>
        </p:nvSpPr>
        <p:spPr>
          <a:xfrm>
            <a:off x="457200" y="171450"/>
            <a:ext cx="8229600" cy="8574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sz="2200">
                <a:latin typeface="Montserrat"/>
                <a:ea typeface="Montserrat"/>
                <a:cs typeface="Montserrat"/>
                <a:sym typeface="Montserrat"/>
              </a:rPr>
              <a:t>Diffusion Models</a:t>
            </a:r>
            <a:endParaRPr b="1" sz="2200">
              <a:latin typeface="Montserrat"/>
              <a:ea typeface="Montserrat"/>
              <a:cs typeface="Montserrat"/>
              <a:sym typeface="Montserrat"/>
            </a:endParaRPr>
          </a:p>
        </p:txBody>
      </p:sp>
      <p:pic>
        <p:nvPicPr>
          <p:cNvPr id="701" name="Google Shape;701;p82"/>
          <p:cNvPicPr preferRelativeResize="0"/>
          <p:nvPr/>
        </p:nvPicPr>
        <p:blipFill>
          <a:blip r:embed="rId3">
            <a:alphaModFix/>
          </a:blip>
          <a:stretch>
            <a:fillRect/>
          </a:stretch>
        </p:blipFill>
        <p:spPr>
          <a:xfrm>
            <a:off x="730175" y="1173400"/>
            <a:ext cx="7683651" cy="1541975"/>
          </a:xfrm>
          <a:prstGeom prst="rect">
            <a:avLst/>
          </a:prstGeom>
          <a:noFill/>
          <a:ln cap="flat" cmpd="sng" w="19050">
            <a:solidFill>
              <a:schemeClr val="dk2"/>
            </a:solidFill>
            <a:prstDash val="solid"/>
            <a:round/>
            <a:headEnd len="sm" w="sm" type="none"/>
            <a:tailEnd len="sm" w="sm" type="none"/>
          </a:ln>
        </p:spPr>
      </p:pic>
      <p:cxnSp>
        <p:nvCxnSpPr>
          <p:cNvPr id="702" name="Google Shape;702;p82"/>
          <p:cNvCxnSpPr/>
          <p:nvPr/>
        </p:nvCxnSpPr>
        <p:spPr>
          <a:xfrm rot="10800000">
            <a:off x="3491700" y="761500"/>
            <a:ext cx="2160600" cy="11700"/>
          </a:xfrm>
          <a:prstGeom prst="straightConnector1">
            <a:avLst/>
          </a:prstGeom>
          <a:noFill/>
          <a:ln cap="flat" cmpd="sng" w="38100">
            <a:solidFill>
              <a:srgbClr val="9900FF"/>
            </a:solidFill>
            <a:prstDash val="solid"/>
            <a:round/>
            <a:headEnd len="med" w="med" type="none"/>
            <a:tailEnd len="med" w="med" type="stealth"/>
          </a:ln>
        </p:spPr>
      </p:cxnSp>
      <p:sp>
        <p:nvSpPr>
          <p:cNvPr id="703" name="Google Shape;703;p82"/>
          <p:cNvSpPr txBox="1"/>
          <p:nvPr/>
        </p:nvSpPr>
        <p:spPr>
          <a:xfrm>
            <a:off x="2837700" y="849400"/>
            <a:ext cx="3468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9900FF"/>
                </a:solidFill>
              </a:rPr>
              <a:t>First add (gaussian noise over T steps)</a:t>
            </a:r>
            <a:endParaRPr>
              <a:solidFill>
                <a:srgbClr val="9900FF"/>
              </a:solidFill>
            </a:endParaRPr>
          </a:p>
        </p:txBody>
      </p:sp>
      <p:cxnSp>
        <p:nvCxnSpPr>
          <p:cNvPr id="704" name="Google Shape;704;p82"/>
          <p:cNvCxnSpPr/>
          <p:nvPr/>
        </p:nvCxnSpPr>
        <p:spPr>
          <a:xfrm rot="10800000">
            <a:off x="3491700" y="2880275"/>
            <a:ext cx="2160600" cy="11700"/>
          </a:xfrm>
          <a:prstGeom prst="straightConnector1">
            <a:avLst/>
          </a:prstGeom>
          <a:noFill/>
          <a:ln cap="flat" cmpd="sng" w="38100">
            <a:solidFill>
              <a:schemeClr val="accent5"/>
            </a:solidFill>
            <a:prstDash val="solid"/>
            <a:round/>
            <a:headEnd len="med" w="med" type="stealth"/>
            <a:tailEnd len="med" w="med" type="none"/>
          </a:ln>
        </p:spPr>
      </p:cxnSp>
      <p:sp>
        <p:nvSpPr>
          <p:cNvPr id="705" name="Google Shape;705;p82"/>
          <p:cNvSpPr txBox="1"/>
          <p:nvPr/>
        </p:nvSpPr>
        <p:spPr>
          <a:xfrm>
            <a:off x="3372775" y="3019025"/>
            <a:ext cx="4741200" cy="12621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5"/>
                </a:solidFill>
              </a:rPr>
              <a:t>Train the generator </a:t>
            </a:r>
            <a:r>
              <a:rPr i="1" lang="en">
                <a:solidFill>
                  <a:schemeClr val="accent5"/>
                </a:solidFill>
                <a:latin typeface="Times New Roman"/>
                <a:ea typeface="Times New Roman"/>
                <a:cs typeface="Times New Roman"/>
                <a:sym typeface="Times New Roman"/>
              </a:rPr>
              <a:t>p</a:t>
            </a:r>
            <a:r>
              <a:rPr baseline="-25000" i="1" lang="en">
                <a:solidFill>
                  <a:schemeClr val="accent5"/>
                </a:solidFill>
                <a:latin typeface="Times New Roman"/>
                <a:ea typeface="Times New Roman"/>
                <a:cs typeface="Times New Roman"/>
                <a:sym typeface="Times New Roman"/>
              </a:rPr>
              <a:t>𝞡</a:t>
            </a:r>
            <a:r>
              <a:rPr lang="en">
                <a:solidFill>
                  <a:schemeClr val="accent5"/>
                </a:solidFill>
              </a:rPr>
              <a:t> to reverse the process</a:t>
            </a:r>
            <a:endParaRPr>
              <a:solidFill>
                <a:schemeClr val="accent5"/>
              </a:solidFill>
            </a:endParaRPr>
          </a:p>
          <a:p>
            <a:pPr indent="457200" lvl="0" marL="0" rtl="0" algn="l">
              <a:spcBef>
                <a:spcPts val="0"/>
              </a:spcBef>
              <a:spcAft>
                <a:spcPts val="0"/>
              </a:spcAft>
              <a:buNone/>
            </a:pPr>
            <a:r>
              <a:rPr lang="en">
                <a:solidFill>
                  <a:schemeClr val="accent5"/>
                </a:solidFill>
              </a:rPr>
              <a:t>- Typically a U-Net</a:t>
            </a:r>
            <a:endParaRPr>
              <a:solidFill>
                <a:srgbClr val="FF00FF"/>
              </a:solidFill>
            </a:endParaRPr>
          </a:p>
          <a:p>
            <a:pPr indent="0" lvl="0" marL="457200" rtl="0" algn="l">
              <a:spcBef>
                <a:spcPts val="0"/>
              </a:spcBef>
              <a:spcAft>
                <a:spcPts val="0"/>
              </a:spcAft>
              <a:buNone/>
            </a:pPr>
            <a:r>
              <a:rPr lang="en">
                <a:solidFill>
                  <a:srgbClr val="FF00FF"/>
                </a:solidFill>
              </a:rPr>
              <a:t>- Includes text input</a:t>
            </a:r>
            <a:endParaRPr>
              <a:solidFill>
                <a:srgbClr val="FF00FF"/>
              </a:solidFill>
            </a:endParaRPr>
          </a:p>
          <a:p>
            <a:pPr indent="0" lvl="0" marL="457200" rtl="0" algn="l">
              <a:spcBef>
                <a:spcPts val="0"/>
              </a:spcBef>
              <a:spcAft>
                <a:spcPts val="0"/>
              </a:spcAft>
              <a:buNone/>
            </a:pPr>
            <a:r>
              <a:rPr lang="en">
                <a:solidFill>
                  <a:srgbClr val="FF00FF"/>
                </a:solidFill>
              </a:rPr>
              <a:t>- Selective (text) Attention</a:t>
            </a:r>
            <a:endParaRPr>
              <a:solidFill>
                <a:srgbClr val="FF00FF"/>
              </a:solidFill>
            </a:endParaRPr>
          </a:p>
          <a:p>
            <a:pPr indent="0" lvl="0" marL="457200" rtl="0" algn="l">
              <a:spcBef>
                <a:spcPts val="0"/>
              </a:spcBef>
              <a:spcAft>
                <a:spcPts val="0"/>
              </a:spcAft>
              <a:buNone/>
            </a:pPr>
            <a:r>
              <a:rPr lang="en">
                <a:solidFill>
                  <a:srgbClr val="FF00FF"/>
                </a:solidFill>
              </a:rPr>
              <a:t>- Text based classifier free guidance (hack)</a:t>
            </a:r>
            <a:endParaRPr>
              <a:solidFill>
                <a:srgbClr val="FF00FF"/>
              </a:solidFill>
            </a:endParaRPr>
          </a:p>
        </p:txBody>
      </p:sp>
      <p:pic>
        <p:nvPicPr>
          <p:cNvPr id="706" name="Google Shape;706;p82"/>
          <p:cNvPicPr preferRelativeResize="0"/>
          <p:nvPr/>
        </p:nvPicPr>
        <p:blipFill rotWithShape="1">
          <a:blip r:embed="rId4">
            <a:alphaModFix/>
          </a:blip>
          <a:srcRect b="0" l="0" r="9140" t="0"/>
          <a:stretch/>
        </p:blipFill>
        <p:spPr>
          <a:xfrm>
            <a:off x="109950" y="2874550"/>
            <a:ext cx="3262826" cy="2192749"/>
          </a:xfrm>
          <a:prstGeom prst="rect">
            <a:avLst/>
          </a:prstGeom>
          <a:noFill/>
          <a:ln cap="flat" cmpd="sng" w="19050">
            <a:solidFill>
              <a:schemeClr val="accent5"/>
            </a:solidFill>
            <a:prstDash val="solid"/>
            <a:round/>
            <a:headEnd len="sm" w="sm" type="none"/>
            <a:tailEnd len="sm" w="sm" type="none"/>
          </a:ln>
        </p:spPr>
      </p:pic>
      <p:sp>
        <p:nvSpPr>
          <p:cNvPr id="707" name="Google Shape;707;p82"/>
          <p:cNvSpPr txBox="1"/>
          <p:nvPr/>
        </p:nvSpPr>
        <p:spPr>
          <a:xfrm>
            <a:off x="673550" y="4067600"/>
            <a:ext cx="657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rgbClr val="FF00FF"/>
                </a:solidFill>
              </a:rPr>
              <a:t>Attn</a:t>
            </a:r>
            <a:endParaRPr u="sng"/>
          </a:p>
        </p:txBody>
      </p:sp>
      <p:sp>
        <p:nvSpPr>
          <p:cNvPr id="708" name="Google Shape;708;p82"/>
          <p:cNvSpPr txBox="1"/>
          <p:nvPr/>
        </p:nvSpPr>
        <p:spPr>
          <a:xfrm>
            <a:off x="978350" y="4372400"/>
            <a:ext cx="657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rgbClr val="FF00FF"/>
                </a:solidFill>
              </a:rPr>
              <a:t>Attn</a:t>
            </a:r>
            <a:endParaRPr u="sng"/>
          </a:p>
        </p:txBody>
      </p:sp>
      <p:sp>
        <p:nvSpPr>
          <p:cNvPr id="709" name="Google Shape;709;p82"/>
          <p:cNvSpPr txBox="1"/>
          <p:nvPr/>
        </p:nvSpPr>
        <p:spPr>
          <a:xfrm>
            <a:off x="978350" y="4372400"/>
            <a:ext cx="657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rgbClr val="FF00FF"/>
                </a:solidFill>
              </a:rPr>
              <a:t>Attn</a:t>
            </a:r>
            <a:endParaRPr u="sng"/>
          </a:p>
        </p:txBody>
      </p:sp>
      <p:sp>
        <p:nvSpPr>
          <p:cNvPr id="710" name="Google Shape;710;p82"/>
          <p:cNvSpPr txBox="1"/>
          <p:nvPr/>
        </p:nvSpPr>
        <p:spPr>
          <a:xfrm>
            <a:off x="1587950" y="4372400"/>
            <a:ext cx="657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rgbClr val="FF00FF"/>
                </a:solidFill>
              </a:rPr>
              <a:t>Attn</a:t>
            </a:r>
            <a:endParaRPr u="sng"/>
          </a:p>
        </p:txBody>
      </p:sp>
      <p:sp>
        <p:nvSpPr>
          <p:cNvPr id="711" name="Google Shape;711;p82"/>
          <p:cNvSpPr txBox="1"/>
          <p:nvPr/>
        </p:nvSpPr>
        <p:spPr>
          <a:xfrm>
            <a:off x="1892750" y="4067600"/>
            <a:ext cx="657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rgbClr val="FF00FF"/>
                </a:solidFill>
              </a:rPr>
              <a:t>Attn</a:t>
            </a:r>
            <a:endParaRPr u="sng"/>
          </a:p>
        </p:txBody>
      </p:sp>
      <p:sp>
        <p:nvSpPr>
          <p:cNvPr id="712" name="Google Shape;712;p82"/>
          <p:cNvSpPr/>
          <p:nvPr/>
        </p:nvSpPr>
        <p:spPr>
          <a:xfrm>
            <a:off x="498100" y="3312600"/>
            <a:ext cx="28200" cy="528600"/>
          </a:xfrm>
          <a:prstGeom prst="rect">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9"/>
          <p:cNvSpPr txBox="1"/>
          <p:nvPr>
            <p:ph type="title"/>
          </p:nvPr>
        </p:nvSpPr>
        <p:spPr>
          <a:xfrm>
            <a:off x="457200" y="171450"/>
            <a:ext cx="8229600" cy="8574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3000"/>
              <a:buFont typeface="Arial"/>
              <a:buNone/>
            </a:pPr>
            <a:r>
              <a:rPr lang="en" sz="3000"/>
              <a:t>The Plan</a:t>
            </a:r>
            <a:endParaRPr/>
          </a:p>
        </p:txBody>
      </p:sp>
      <p:sp>
        <p:nvSpPr>
          <p:cNvPr id="129" name="Google Shape;129;p29"/>
          <p:cNvSpPr txBox="1"/>
          <p:nvPr>
            <p:ph idx="1" type="body"/>
          </p:nvPr>
        </p:nvSpPr>
        <p:spPr>
          <a:xfrm>
            <a:off x="457200" y="1200150"/>
            <a:ext cx="8229600" cy="36801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2100"/>
              <a:buNone/>
            </a:pPr>
            <a:r>
              <a:rPr b="1" lang="en" sz="2100"/>
              <a:t>Structure of Class</a:t>
            </a:r>
            <a:endParaRPr sz="2000"/>
          </a:p>
          <a:p>
            <a:pPr indent="-254000" lvl="0" marL="266700" rtl="0" algn="l">
              <a:spcBef>
                <a:spcPts val="500"/>
              </a:spcBef>
              <a:spcAft>
                <a:spcPts val="0"/>
              </a:spcAft>
              <a:buClr>
                <a:schemeClr val="dk1"/>
              </a:buClr>
              <a:buSzPts val="2000"/>
              <a:buChar char="•"/>
            </a:pPr>
            <a:r>
              <a:rPr lang="en" sz="2000"/>
              <a:t>Project Check in</a:t>
            </a:r>
            <a:endParaRPr sz="2000"/>
          </a:p>
          <a:p>
            <a:pPr indent="-254000" lvl="0" marL="266700" rtl="0" algn="l">
              <a:spcBef>
                <a:spcPts val="500"/>
              </a:spcBef>
              <a:spcAft>
                <a:spcPts val="0"/>
              </a:spcAft>
              <a:buClr>
                <a:schemeClr val="dk1"/>
              </a:buClr>
              <a:buSzPts val="2000"/>
              <a:buChar char="•"/>
            </a:pPr>
            <a:r>
              <a:rPr lang="en" sz="2000"/>
              <a:t>Key Learning Review</a:t>
            </a:r>
            <a:endParaRPr sz="2000"/>
          </a:p>
          <a:p>
            <a:pPr indent="-254000" lvl="0" marL="266700" rtl="0" algn="l">
              <a:spcBef>
                <a:spcPts val="500"/>
              </a:spcBef>
              <a:spcAft>
                <a:spcPts val="0"/>
              </a:spcAft>
              <a:buSzPts val="2000"/>
              <a:buChar char="•"/>
            </a:pPr>
            <a:r>
              <a:rPr lang="en" sz="2000"/>
              <a:t>Multimodal</a:t>
            </a:r>
            <a:endParaRPr sz="2000"/>
          </a:p>
          <a:p>
            <a:pPr indent="-254000" lvl="1" marL="558800" rtl="0" algn="l">
              <a:spcBef>
                <a:spcPts val="500"/>
              </a:spcBef>
              <a:spcAft>
                <a:spcPts val="0"/>
              </a:spcAft>
              <a:buSzPts val="2000"/>
              <a:buChar char="•"/>
            </a:pPr>
            <a:r>
              <a:rPr lang="en" sz="2000"/>
              <a:t>Image captioning</a:t>
            </a:r>
            <a:endParaRPr sz="2000"/>
          </a:p>
          <a:p>
            <a:pPr indent="-254000" lvl="1" marL="558800" rtl="0" algn="l">
              <a:spcBef>
                <a:spcPts val="500"/>
              </a:spcBef>
              <a:spcAft>
                <a:spcPts val="0"/>
              </a:spcAft>
              <a:buSzPts val="2000"/>
              <a:buChar char="•"/>
            </a:pPr>
            <a:r>
              <a:rPr lang="en" sz="2000"/>
              <a:t>Captioning parts regions of images</a:t>
            </a:r>
            <a:endParaRPr sz="2000"/>
          </a:p>
          <a:p>
            <a:pPr indent="-254000" lvl="1" marL="558800" rtl="0" algn="l">
              <a:spcBef>
                <a:spcPts val="500"/>
              </a:spcBef>
              <a:spcAft>
                <a:spcPts val="0"/>
              </a:spcAft>
              <a:buSzPts val="2000"/>
              <a:buChar char="•"/>
            </a:pPr>
            <a:r>
              <a:rPr lang="en" sz="2000"/>
              <a:t>Visual Question Answering</a:t>
            </a:r>
            <a:endParaRPr sz="2000"/>
          </a:p>
          <a:p>
            <a:pPr indent="-254000" lvl="1" marL="558800" rtl="0" algn="l">
              <a:spcBef>
                <a:spcPts val="500"/>
              </a:spcBef>
              <a:spcAft>
                <a:spcPts val="0"/>
              </a:spcAft>
              <a:buSzPts val="2000"/>
              <a:buChar char="•"/>
            </a:pPr>
            <a:r>
              <a:rPr lang="en" sz="2000"/>
              <a:t>Text-Conditional Image Generation (DALL-E 2)</a:t>
            </a:r>
            <a:endParaRPr sz="2000"/>
          </a:p>
          <a:p>
            <a:pPr indent="-254000" lvl="1" marL="558800" rtl="0" algn="l">
              <a:spcBef>
                <a:spcPts val="500"/>
              </a:spcBef>
              <a:spcAft>
                <a:spcPts val="0"/>
              </a:spcAft>
              <a:buSzPts val="2000"/>
              <a:buChar char="•"/>
            </a:pPr>
            <a:r>
              <a:rPr lang="en" sz="2000"/>
              <a:t>Multimodal LLMs</a:t>
            </a:r>
            <a:endParaRPr sz="2000"/>
          </a:p>
          <a:p>
            <a:pPr indent="0" lvl="0" marL="0" rtl="0" algn="l">
              <a:spcBef>
                <a:spcPts val="500"/>
              </a:spcBef>
              <a:spcAft>
                <a:spcPts val="0"/>
              </a:spcAft>
              <a:buNone/>
            </a:pPr>
            <a:r>
              <a:t/>
            </a:r>
            <a:endParaRPr sz="20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83"/>
          <p:cNvSpPr txBox="1"/>
          <p:nvPr>
            <p:ph type="title"/>
          </p:nvPr>
        </p:nvSpPr>
        <p:spPr>
          <a:xfrm>
            <a:off x="457200" y="171450"/>
            <a:ext cx="8229600" cy="8574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sz="2200">
                <a:latin typeface="Montserrat"/>
                <a:ea typeface="Montserrat"/>
                <a:cs typeface="Montserrat"/>
                <a:sym typeface="Montserrat"/>
              </a:rPr>
              <a:t>DALL·E 2  </a:t>
            </a:r>
            <a:r>
              <a:rPr lang="en" sz="2200">
                <a:latin typeface="Montserrat"/>
                <a:ea typeface="Montserrat"/>
                <a:cs typeface="Montserrat"/>
                <a:sym typeface="Montserrat"/>
              </a:rPr>
              <a:t>(“unCLIP” diagram)</a:t>
            </a:r>
            <a:endParaRPr sz="2200">
              <a:latin typeface="Montserrat"/>
              <a:ea typeface="Montserrat"/>
              <a:cs typeface="Montserrat"/>
              <a:sym typeface="Montserrat"/>
            </a:endParaRPr>
          </a:p>
        </p:txBody>
      </p:sp>
      <p:pic>
        <p:nvPicPr>
          <p:cNvPr id="718" name="Google Shape;718;p83"/>
          <p:cNvPicPr preferRelativeResize="0"/>
          <p:nvPr/>
        </p:nvPicPr>
        <p:blipFill>
          <a:blip r:embed="rId3">
            <a:alphaModFix/>
          </a:blip>
          <a:stretch>
            <a:fillRect/>
          </a:stretch>
        </p:blipFill>
        <p:spPr>
          <a:xfrm>
            <a:off x="390537" y="1081375"/>
            <a:ext cx="8362926" cy="3605700"/>
          </a:xfrm>
          <a:prstGeom prst="rect">
            <a:avLst/>
          </a:prstGeom>
          <a:noFill/>
          <a:ln cap="flat" cmpd="sng" w="19050">
            <a:solidFill>
              <a:schemeClr val="dk2"/>
            </a:solidFill>
            <a:prstDash val="solid"/>
            <a:round/>
            <a:headEnd len="sm" w="sm" type="none"/>
            <a:tailEnd len="sm" w="sm" type="none"/>
          </a:ln>
        </p:spPr>
      </p:pic>
      <p:sp>
        <p:nvSpPr>
          <p:cNvPr id="719" name="Google Shape;719;p83"/>
          <p:cNvSpPr/>
          <p:nvPr/>
        </p:nvSpPr>
        <p:spPr>
          <a:xfrm>
            <a:off x="3701375" y="959400"/>
            <a:ext cx="2582100" cy="13857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83"/>
          <p:cNvSpPr/>
          <p:nvPr/>
        </p:nvSpPr>
        <p:spPr>
          <a:xfrm>
            <a:off x="3701375" y="2483375"/>
            <a:ext cx="3405300" cy="1888800"/>
          </a:xfrm>
          <a:prstGeom prst="rect">
            <a:avLst/>
          </a:prstGeom>
          <a:no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83"/>
          <p:cNvSpPr txBox="1"/>
          <p:nvPr/>
        </p:nvSpPr>
        <p:spPr>
          <a:xfrm>
            <a:off x="1414575" y="4687075"/>
            <a:ext cx="75852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rgbClr val="9900FF"/>
                </a:solidFill>
              </a:rPr>
              <a:t>Diffusion Models  </a:t>
            </a:r>
            <a:r>
              <a:rPr b="1" lang="en" sz="1300">
                <a:solidFill>
                  <a:srgbClr val="FF00FF"/>
                </a:solidFill>
              </a:rPr>
              <a:t>*w/classifier free guidance (</a:t>
            </a:r>
            <a:r>
              <a:rPr lang="en" sz="1300" u="sng">
                <a:solidFill>
                  <a:srgbClr val="1155CC"/>
                </a:solidFill>
                <a:hlinkClick r:id="rId4">
                  <a:extLst>
                    <a:ext uri="{A12FA001-AC4F-418D-AE19-62706E023703}">
                      <ahyp:hlinkClr val="tx"/>
                    </a:ext>
                  </a:extLst>
                </a:hlinkClick>
              </a:rPr>
              <a:t>Ho et al 2021</a:t>
            </a:r>
            <a:r>
              <a:rPr lang="en" sz="1300">
                <a:solidFill>
                  <a:srgbClr val="FF00FF"/>
                </a:solidFill>
              </a:rPr>
              <a:t>;</a:t>
            </a:r>
            <a:r>
              <a:rPr lang="en" sz="1300" u="sng">
                <a:solidFill>
                  <a:srgbClr val="1155CC"/>
                </a:solidFill>
                <a:hlinkClick r:id="rId5">
                  <a:extLst>
                    <a:ext uri="{A12FA001-AC4F-418D-AE19-62706E023703}">
                      <ahyp:hlinkClr val="tx"/>
                    </a:ext>
                  </a:extLst>
                </a:hlinkClick>
              </a:rPr>
              <a:t>Nichol et al 2021</a:t>
            </a:r>
            <a:r>
              <a:rPr b="1" lang="en" sz="1300">
                <a:solidFill>
                  <a:srgbClr val="FF00FF"/>
                </a:solidFill>
              </a:rPr>
              <a:t>)</a:t>
            </a:r>
            <a:endParaRPr b="1" sz="1300">
              <a:solidFill>
                <a:srgbClr val="FF00F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pic>
        <p:nvPicPr>
          <p:cNvPr id="726" name="Google Shape;726;p84"/>
          <p:cNvPicPr preferRelativeResize="0"/>
          <p:nvPr/>
        </p:nvPicPr>
        <p:blipFill>
          <a:blip r:embed="rId3">
            <a:alphaModFix/>
          </a:blip>
          <a:stretch>
            <a:fillRect/>
          </a:stretch>
        </p:blipFill>
        <p:spPr>
          <a:xfrm>
            <a:off x="4869823" y="931050"/>
            <a:ext cx="3481426" cy="2619650"/>
          </a:xfrm>
          <a:prstGeom prst="rect">
            <a:avLst/>
          </a:prstGeom>
          <a:noFill/>
          <a:ln cap="flat" cmpd="sng" w="19050">
            <a:solidFill>
              <a:schemeClr val="dk2"/>
            </a:solidFill>
            <a:prstDash val="solid"/>
            <a:round/>
            <a:headEnd len="sm" w="sm" type="none"/>
            <a:tailEnd len="sm" w="sm" type="none"/>
          </a:ln>
        </p:spPr>
      </p:pic>
      <p:sp>
        <p:nvSpPr>
          <p:cNvPr id="727" name="Google Shape;727;p84"/>
          <p:cNvSpPr txBox="1"/>
          <p:nvPr>
            <p:ph type="title"/>
          </p:nvPr>
        </p:nvSpPr>
        <p:spPr>
          <a:xfrm>
            <a:off x="457200" y="171450"/>
            <a:ext cx="8229600" cy="8574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sz="2200">
                <a:latin typeface="Montserrat"/>
                <a:ea typeface="Montserrat"/>
                <a:cs typeface="Montserrat"/>
                <a:sym typeface="Montserrat"/>
              </a:rPr>
              <a:t>Imagen (Google)</a:t>
            </a:r>
            <a:endParaRPr sz="2200">
              <a:latin typeface="Montserrat"/>
              <a:ea typeface="Montserrat"/>
              <a:cs typeface="Montserrat"/>
              <a:sym typeface="Montserrat"/>
            </a:endParaRPr>
          </a:p>
        </p:txBody>
      </p:sp>
      <p:sp>
        <p:nvSpPr>
          <p:cNvPr id="728" name="Google Shape;728;p84"/>
          <p:cNvSpPr txBox="1"/>
          <p:nvPr/>
        </p:nvSpPr>
        <p:spPr>
          <a:xfrm>
            <a:off x="164900" y="3844900"/>
            <a:ext cx="4578000" cy="1154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00FF"/>
                </a:solidFill>
              </a:rPr>
              <a:t>Imagen U-Nets use FROZEN T5 embeddings in </a:t>
            </a:r>
            <a:r>
              <a:rPr lang="en" sz="2100" u="sng">
                <a:solidFill>
                  <a:srgbClr val="FF00FF"/>
                </a:solidFill>
              </a:rPr>
              <a:t>Input</a:t>
            </a:r>
            <a:r>
              <a:rPr lang="en" sz="2100">
                <a:solidFill>
                  <a:srgbClr val="FF00FF"/>
                </a:solidFill>
              </a:rPr>
              <a:t>, </a:t>
            </a:r>
            <a:r>
              <a:rPr lang="en" sz="2100" u="sng">
                <a:solidFill>
                  <a:srgbClr val="FF00FF"/>
                </a:solidFill>
              </a:rPr>
              <a:t>Attn</a:t>
            </a:r>
            <a:r>
              <a:rPr lang="en" sz="2100">
                <a:solidFill>
                  <a:srgbClr val="FF00FF"/>
                </a:solidFill>
              </a:rPr>
              <a:t>, &amp; </a:t>
            </a:r>
            <a:r>
              <a:rPr lang="en" sz="2100" u="sng">
                <a:solidFill>
                  <a:srgbClr val="FF00FF"/>
                </a:solidFill>
              </a:rPr>
              <a:t>classifier free guidance</a:t>
            </a:r>
            <a:r>
              <a:rPr lang="en" sz="2100">
                <a:solidFill>
                  <a:srgbClr val="FF00FF"/>
                </a:solidFill>
              </a:rPr>
              <a:t> (no CLIP!)</a:t>
            </a:r>
            <a:endParaRPr sz="2100">
              <a:solidFill>
                <a:srgbClr val="FF00FF"/>
              </a:solidFill>
            </a:endParaRPr>
          </a:p>
        </p:txBody>
      </p:sp>
      <p:pic>
        <p:nvPicPr>
          <p:cNvPr id="729" name="Google Shape;729;p84"/>
          <p:cNvPicPr preferRelativeResize="0"/>
          <p:nvPr/>
        </p:nvPicPr>
        <p:blipFill rotWithShape="1">
          <a:blip r:embed="rId4">
            <a:alphaModFix/>
          </a:blip>
          <a:srcRect b="0" l="0" r="9140" t="0"/>
          <a:stretch/>
        </p:blipFill>
        <p:spPr>
          <a:xfrm>
            <a:off x="691050" y="893350"/>
            <a:ext cx="3451001" cy="2695050"/>
          </a:xfrm>
          <a:prstGeom prst="rect">
            <a:avLst/>
          </a:prstGeom>
          <a:noFill/>
          <a:ln cap="flat" cmpd="sng" w="19050">
            <a:solidFill>
              <a:schemeClr val="accent5"/>
            </a:solidFill>
            <a:prstDash val="solid"/>
            <a:round/>
            <a:headEnd len="sm" w="sm" type="none"/>
            <a:tailEnd len="sm" w="sm" type="none"/>
          </a:ln>
        </p:spPr>
      </p:pic>
      <p:sp>
        <p:nvSpPr>
          <p:cNvPr id="730" name="Google Shape;730;p84"/>
          <p:cNvSpPr txBox="1"/>
          <p:nvPr/>
        </p:nvSpPr>
        <p:spPr>
          <a:xfrm>
            <a:off x="1287154" y="2359696"/>
            <a:ext cx="695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rgbClr val="FF00FF"/>
                </a:solidFill>
              </a:rPr>
              <a:t>Attn</a:t>
            </a:r>
            <a:endParaRPr u="sng"/>
          </a:p>
        </p:txBody>
      </p:sp>
      <p:sp>
        <p:nvSpPr>
          <p:cNvPr id="731" name="Google Shape;731;p84"/>
          <p:cNvSpPr txBox="1"/>
          <p:nvPr/>
        </p:nvSpPr>
        <p:spPr>
          <a:xfrm>
            <a:off x="1609533" y="2734318"/>
            <a:ext cx="695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rgbClr val="FF00FF"/>
                </a:solidFill>
              </a:rPr>
              <a:t>Attn</a:t>
            </a:r>
            <a:endParaRPr u="sng"/>
          </a:p>
        </p:txBody>
      </p:sp>
      <p:sp>
        <p:nvSpPr>
          <p:cNvPr id="732" name="Google Shape;732;p84"/>
          <p:cNvSpPr txBox="1"/>
          <p:nvPr/>
        </p:nvSpPr>
        <p:spPr>
          <a:xfrm>
            <a:off x="1609533" y="2734318"/>
            <a:ext cx="695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rgbClr val="FF00FF"/>
                </a:solidFill>
              </a:rPr>
              <a:t>Attn</a:t>
            </a:r>
            <a:endParaRPr u="sng"/>
          </a:p>
        </p:txBody>
      </p:sp>
      <p:sp>
        <p:nvSpPr>
          <p:cNvPr id="733" name="Google Shape;733;p84"/>
          <p:cNvSpPr txBox="1"/>
          <p:nvPr/>
        </p:nvSpPr>
        <p:spPr>
          <a:xfrm>
            <a:off x="2254290" y="2734318"/>
            <a:ext cx="695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rgbClr val="FF00FF"/>
                </a:solidFill>
              </a:rPr>
              <a:t>Attn</a:t>
            </a:r>
            <a:endParaRPr u="sng"/>
          </a:p>
        </p:txBody>
      </p:sp>
      <p:sp>
        <p:nvSpPr>
          <p:cNvPr id="734" name="Google Shape;734;p84"/>
          <p:cNvSpPr txBox="1"/>
          <p:nvPr/>
        </p:nvSpPr>
        <p:spPr>
          <a:xfrm>
            <a:off x="2576668" y="2359696"/>
            <a:ext cx="695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rgbClr val="FF00FF"/>
                </a:solidFill>
              </a:rPr>
              <a:t>Attn</a:t>
            </a:r>
            <a:endParaRPr u="sng"/>
          </a:p>
        </p:txBody>
      </p:sp>
      <p:sp>
        <p:nvSpPr>
          <p:cNvPr id="735" name="Google Shape;735;p84"/>
          <p:cNvSpPr/>
          <p:nvPr/>
        </p:nvSpPr>
        <p:spPr>
          <a:xfrm>
            <a:off x="1101585" y="1431746"/>
            <a:ext cx="29700" cy="649800"/>
          </a:xfrm>
          <a:prstGeom prst="rect">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6" name="Google Shape;736;p84"/>
          <p:cNvCxnSpPr>
            <a:stCxn id="728" idx="0"/>
            <a:endCxn id="733" idx="2"/>
          </p:cNvCxnSpPr>
          <p:nvPr/>
        </p:nvCxnSpPr>
        <p:spPr>
          <a:xfrm flipH="1" rot="10800000">
            <a:off x="2453900" y="3134500"/>
            <a:ext cx="147900" cy="710400"/>
          </a:xfrm>
          <a:prstGeom prst="straightConnector1">
            <a:avLst/>
          </a:prstGeom>
          <a:noFill/>
          <a:ln cap="flat" cmpd="sng" w="9525">
            <a:solidFill>
              <a:srgbClr val="FF00FF"/>
            </a:solidFill>
            <a:prstDash val="solid"/>
            <a:round/>
            <a:headEnd len="med" w="med" type="none"/>
            <a:tailEnd len="med" w="med" type="stealth"/>
          </a:ln>
        </p:spPr>
      </p:cxnSp>
      <p:cxnSp>
        <p:nvCxnSpPr>
          <p:cNvPr id="737" name="Google Shape;737;p84"/>
          <p:cNvCxnSpPr>
            <a:stCxn id="728" idx="0"/>
            <a:endCxn id="734" idx="2"/>
          </p:cNvCxnSpPr>
          <p:nvPr/>
        </p:nvCxnSpPr>
        <p:spPr>
          <a:xfrm flipH="1" rot="10800000">
            <a:off x="2453900" y="2759800"/>
            <a:ext cx="470400" cy="1085100"/>
          </a:xfrm>
          <a:prstGeom prst="straightConnector1">
            <a:avLst/>
          </a:prstGeom>
          <a:noFill/>
          <a:ln cap="flat" cmpd="sng" w="9525">
            <a:solidFill>
              <a:srgbClr val="FF00FF"/>
            </a:solidFill>
            <a:prstDash val="solid"/>
            <a:round/>
            <a:headEnd len="med" w="med" type="none"/>
            <a:tailEnd len="med" w="med" type="stealth"/>
          </a:ln>
        </p:spPr>
      </p:cxnSp>
      <p:cxnSp>
        <p:nvCxnSpPr>
          <p:cNvPr id="738" name="Google Shape;738;p84"/>
          <p:cNvCxnSpPr>
            <a:stCxn id="728" idx="0"/>
            <a:endCxn id="732" idx="2"/>
          </p:cNvCxnSpPr>
          <p:nvPr/>
        </p:nvCxnSpPr>
        <p:spPr>
          <a:xfrm rot="10800000">
            <a:off x="1957100" y="3134500"/>
            <a:ext cx="496800" cy="710400"/>
          </a:xfrm>
          <a:prstGeom prst="straightConnector1">
            <a:avLst/>
          </a:prstGeom>
          <a:noFill/>
          <a:ln cap="flat" cmpd="sng" w="9525">
            <a:solidFill>
              <a:srgbClr val="FF00FF"/>
            </a:solidFill>
            <a:prstDash val="solid"/>
            <a:round/>
            <a:headEnd len="med" w="med" type="none"/>
            <a:tailEnd len="med" w="med" type="stealth"/>
          </a:ln>
        </p:spPr>
      </p:cxnSp>
      <p:cxnSp>
        <p:nvCxnSpPr>
          <p:cNvPr id="739" name="Google Shape;739;p84"/>
          <p:cNvCxnSpPr>
            <a:stCxn id="728" idx="0"/>
          </p:cNvCxnSpPr>
          <p:nvPr/>
        </p:nvCxnSpPr>
        <p:spPr>
          <a:xfrm rot="10800000">
            <a:off x="1840400" y="2489500"/>
            <a:ext cx="613500" cy="1355400"/>
          </a:xfrm>
          <a:prstGeom prst="straightConnector1">
            <a:avLst/>
          </a:prstGeom>
          <a:noFill/>
          <a:ln cap="flat" cmpd="sng" w="9525">
            <a:solidFill>
              <a:srgbClr val="FF00FF"/>
            </a:solidFill>
            <a:prstDash val="solid"/>
            <a:round/>
            <a:headEnd len="med" w="med" type="none"/>
            <a:tailEnd len="med" w="med" type="stealth"/>
          </a:ln>
        </p:spPr>
      </p:cxnSp>
      <p:cxnSp>
        <p:nvCxnSpPr>
          <p:cNvPr id="740" name="Google Shape;740;p84"/>
          <p:cNvCxnSpPr>
            <a:stCxn id="728" idx="0"/>
            <a:endCxn id="735" idx="2"/>
          </p:cNvCxnSpPr>
          <p:nvPr/>
        </p:nvCxnSpPr>
        <p:spPr>
          <a:xfrm rot="10800000">
            <a:off x="1116500" y="2081500"/>
            <a:ext cx="1337400" cy="1763400"/>
          </a:xfrm>
          <a:prstGeom prst="straightConnector1">
            <a:avLst/>
          </a:prstGeom>
          <a:noFill/>
          <a:ln cap="flat" cmpd="sng" w="9525">
            <a:solidFill>
              <a:srgbClr val="FF00FF"/>
            </a:solidFill>
            <a:prstDash val="solid"/>
            <a:round/>
            <a:headEnd len="med" w="med" type="none"/>
            <a:tailEnd len="med" w="med" type="stealth"/>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85"/>
          <p:cNvSpPr txBox="1"/>
          <p:nvPr>
            <p:ph type="title"/>
          </p:nvPr>
        </p:nvSpPr>
        <p:spPr>
          <a:xfrm>
            <a:off x="457200" y="171450"/>
            <a:ext cx="8229600" cy="8574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t/>
            </a:r>
            <a:endParaRPr/>
          </a:p>
        </p:txBody>
      </p:sp>
      <p:sp>
        <p:nvSpPr>
          <p:cNvPr id="746" name="Google Shape;746;p85"/>
          <p:cNvSpPr txBox="1"/>
          <p:nvPr>
            <p:ph idx="1" type="body"/>
          </p:nvPr>
        </p:nvSpPr>
        <p:spPr>
          <a:xfrm>
            <a:off x="457200" y="1200151"/>
            <a:ext cx="8229600" cy="3394500"/>
          </a:xfrm>
          <a:prstGeom prst="rect">
            <a:avLst/>
          </a:prstGeom>
        </p:spPr>
        <p:txBody>
          <a:bodyPr anchorCtr="0" anchor="t" bIns="34275" lIns="68575" spcFirstLastPara="1" rIns="68575" wrap="square" tIns="34275">
            <a:noAutofit/>
          </a:bodyPr>
          <a:lstStyle/>
          <a:p>
            <a:pPr indent="0" lvl="0" marL="0" rtl="0" algn="l">
              <a:spcBef>
                <a:spcPts val="50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30"/>
          <p:cNvSpPr txBox="1"/>
          <p:nvPr>
            <p:ph type="title"/>
          </p:nvPr>
        </p:nvSpPr>
        <p:spPr>
          <a:xfrm>
            <a:off x="457200" y="171450"/>
            <a:ext cx="8229600" cy="8574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Project check-In</a:t>
            </a:r>
            <a:endParaRPr/>
          </a:p>
        </p:txBody>
      </p:sp>
      <p:sp>
        <p:nvSpPr>
          <p:cNvPr id="135" name="Google Shape;135;p30"/>
          <p:cNvSpPr txBox="1"/>
          <p:nvPr>
            <p:ph idx="1" type="body"/>
          </p:nvPr>
        </p:nvSpPr>
        <p:spPr>
          <a:xfrm>
            <a:off x="457200" y="1200151"/>
            <a:ext cx="8229600" cy="3394500"/>
          </a:xfrm>
          <a:prstGeom prst="rect">
            <a:avLst/>
          </a:prstGeom>
        </p:spPr>
        <p:txBody>
          <a:bodyPr anchorCtr="0" anchor="t" bIns="34275" lIns="68575" spcFirstLastPara="1" rIns="68575" wrap="square" tIns="34275">
            <a:noAutofit/>
          </a:bodyPr>
          <a:lstStyle/>
          <a:p>
            <a:pPr indent="-355600" lvl="0" marL="457200" rtl="0" algn="l">
              <a:spcBef>
                <a:spcPts val="500"/>
              </a:spcBef>
              <a:spcAft>
                <a:spcPts val="0"/>
              </a:spcAft>
              <a:buClr>
                <a:srgbClr val="FF0000"/>
              </a:buClr>
              <a:buSzPts val="2000"/>
              <a:buChar char="•"/>
            </a:pPr>
            <a:r>
              <a:rPr lang="en" sz="2000">
                <a:solidFill>
                  <a:srgbClr val="FF0000"/>
                </a:solidFill>
              </a:rPr>
              <a:t>Who has their data? (hopefully, everybody)</a:t>
            </a:r>
            <a:endParaRPr sz="2000">
              <a:solidFill>
                <a:srgbClr val="FF0000"/>
              </a:solidFill>
            </a:endParaRPr>
          </a:p>
          <a:p>
            <a:pPr indent="-355600" lvl="0" marL="457200" rtl="0" algn="l">
              <a:spcBef>
                <a:spcPts val="1000"/>
              </a:spcBef>
              <a:spcAft>
                <a:spcPts val="0"/>
              </a:spcAft>
              <a:buClr>
                <a:srgbClr val="FF0000"/>
              </a:buClr>
              <a:buSzPts val="2000"/>
              <a:buChar char="•"/>
            </a:pPr>
            <a:r>
              <a:rPr lang="en" sz="2000">
                <a:solidFill>
                  <a:srgbClr val="FF0000"/>
                </a:solidFill>
              </a:rPr>
              <a:t>Who has a baseline? (hopefully,  everybody)</a:t>
            </a:r>
            <a:endParaRPr sz="2000">
              <a:solidFill>
                <a:srgbClr val="FF0000"/>
              </a:solidFill>
            </a:endParaRPr>
          </a:p>
          <a:p>
            <a:pPr indent="-355600" lvl="0" marL="457200" rtl="0" algn="l">
              <a:spcBef>
                <a:spcPts val="1000"/>
              </a:spcBef>
              <a:spcAft>
                <a:spcPts val="0"/>
              </a:spcAft>
              <a:buClr>
                <a:srgbClr val="F1C232"/>
              </a:buClr>
              <a:buSzPts val="2000"/>
              <a:buChar char="•"/>
            </a:pPr>
            <a:r>
              <a:rPr lang="en" sz="2000">
                <a:solidFill>
                  <a:srgbClr val="F1C232"/>
                </a:solidFill>
              </a:rPr>
              <a:t>Experiments to improve baseline? (hopefully several)</a:t>
            </a:r>
            <a:endParaRPr sz="2000">
              <a:solidFill>
                <a:srgbClr val="F1C232"/>
              </a:solidFill>
            </a:endParaRPr>
          </a:p>
          <a:p>
            <a:pPr indent="-355600" lvl="0" marL="457200" rtl="0" algn="l">
              <a:spcBef>
                <a:spcPts val="1000"/>
              </a:spcBef>
              <a:spcAft>
                <a:spcPts val="0"/>
              </a:spcAft>
              <a:buClr>
                <a:srgbClr val="6AA84F"/>
              </a:buClr>
              <a:buSzPts val="2000"/>
              <a:buChar char="•"/>
            </a:pPr>
            <a:r>
              <a:rPr lang="en" sz="2000">
                <a:solidFill>
                  <a:srgbClr val="6AA84F"/>
                </a:solidFill>
              </a:rPr>
              <a:t>Analysis?</a:t>
            </a:r>
            <a:endParaRPr sz="2000">
              <a:solidFill>
                <a:srgbClr val="6AA84F"/>
              </a:solidFill>
            </a:endParaRPr>
          </a:p>
          <a:p>
            <a:pPr indent="-254000" lvl="1" marL="558800" rtl="0" algn="l">
              <a:spcBef>
                <a:spcPts val="1000"/>
              </a:spcBef>
              <a:spcAft>
                <a:spcPts val="0"/>
              </a:spcAft>
              <a:buClr>
                <a:srgbClr val="6AA84F"/>
              </a:buClr>
              <a:buSzPts val="2000"/>
              <a:buChar char="•"/>
            </a:pPr>
            <a:r>
              <a:rPr lang="en" sz="2000">
                <a:solidFill>
                  <a:srgbClr val="6AA84F"/>
                </a:solidFill>
              </a:rPr>
              <a:t>Why is the model performing as is?</a:t>
            </a:r>
            <a:endParaRPr sz="2000">
              <a:solidFill>
                <a:srgbClr val="6AA84F"/>
              </a:solidFill>
            </a:endParaRPr>
          </a:p>
          <a:p>
            <a:pPr indent="-254000" lvl="1" marL="558800" rtl="0" algn="l">
              <a:spcBef>
                <a:spcPts val="1000"/>
              </a:spcBef>
              <a:spcAft>
                <a:spcPts val="0"/>
              </a:spcAft>
              <a:buClr>
                <a:srgbClr val="6AA84F"/>
              </a:buClr>
              <a:buSzPts val="2000"/>
              <a:buChar char="•"/>
            </a:pPr>
            <a:r>
              <a:rPr lang="en" sz="2000">
                <a:solidFill>
                  <a:srgbClr val="6AA84F"/>
                </a:solidFill>
              </a:rPr>
              <a:t>What are unexpected results and why are they </a:t>
            </a:r>
            <a:r>
              <a:rPr lang="en" sz="2000">
                <a:solidFill>
                  <a:srgbClr val="6AA84F"/>
                </a:solidFill>
              </a:rPr>
              <a:t>occurring</a:t>
            </a:r>
            <a:r>
              <a:rPr lang="en" sz="2000">
                <a:solidFill>
                  <a:srgbClr val="6AA84F"/>
                </a:solidFill>
              </a:rPr>
              <a:t>?</a:t>
            </a:r>
            <a:endParaRPr sz="2000">
              <a:solidFill>
                <a:srgbClr val="6AA84F"/>
              </a:solidFill>
            </a:endParaRPr>
          </a:p>
          <a:p>
            <a:pPr indent="-254000" lvl="1" marL="558800" rtl="0" algn="l">
              <a:spcBef>
                <a:spcPts val="1000"/>
              </a:spcBef>
              <a:spcAft>
                <a:spcPts val="0"/>
              </a:spcAft>
              <a:buClr>
                <a:srgbClr val="6AA84F"/>
              </a:buClr>
              <a:buSzPts val="2000"/>
              <a:buChar char="•"/>
            </a:pPr>
            <a:r>
              <a:rPr lang="en" sz="2000">
                <a:solidFill>
                  <a:srgbClr val="6AA84F"/>
                </a:solidFill>
              </a:rPr>
              <a:t>Idea for finding unexpected: randomly sample places where the model and the label disagree.</a:t>
            </a:r>
            <a:endParaRPr sz="2000">
              <a:solidFill>
                <a:srgbClr val="6AA84F"/>
              </a:solidFill>
            </a:endParaRPr>
          </a:p>
          <a:p>
            <a:pPr indent="-355600" lvl="0" marL="457200" rtl="0" algn="l">
              <a:spcBef>
                <a:spcPts val="1000"/>
              </a:spcBef>
              <a:spcAft>
                <a:spcPts val="0"/>
              </a:spcAft>
              <a:buSzPts val="2000"/>
              <a:buChar char="•"/>
            </a:pPr>
            <a:r>
              <a:rPr lang="en" sz="2000"/>
              <a:t>Problems?</a:t>
            </a:r>
            <a:endParaRPr sz="2000"/>
          </a:p>
          <a:p>
            <a:pPr indent="0" lvl="0" marL="457200" rtl="0" algn="l">
              <a:spcBef>
                <a:spcPts val="1000"/>
              </a:spcBef>
              <a:spcAft>
                <a:spcPts val="0"/>
              </a:spcAft>
              <a:buNone/>
            </a:pPr>
            <a:r>
              <a:t/>
            </a:r>
            <a:endParaRPr/>
          </a:p>
        </p:txBody>
      </p:sp>
      <p:sp>
        <p:nvSpPr>
          <p:cNvPr id="136" name="Google Shape;136;p30"/>
          <p:cNvSpPr txBox="1"/>
          <p:nvPr/>
        </p:nvSpPr>
        <p:spPr>
          <a:xfrm>
            <a:off x="1085850" y="4720590"/>
            <a:ext cx="7601100" cy="346200"/>
          </a:xfrm>
          <a:prstGeom prst="rect">
            <a:avLst/>
          </a:prstGeom>
          <a:noFill/>
          <a:ln>
            <a:noFill/>
          </a:ln>
        </p:spPr>
        <p:txBody>
          <a:bodyPr anchorCtr="0" anchor="b" bIns="34275" lIns="68575" spcFirstLastPara="1" rIns="68575" wrap="square" tIns="34275">
            <a:noAutofit/>
          </a:bodyPr>
          <a:lstStyle/>
          <a:p>
            <a:pPr indent="0" lvl="0" marL="0" marR="0" rtl="0" algn="r">
              <a:spcBef>
                <a:spcPts val="0"/>
              </a:spcBef>
              <a:spcAft>
                <a:spcPts val="0"/>
              </a:spcAft>
              <a:buNone/>
            </a:pPr>
            <a:r>
              <a:rPr i="1" lang="en" sz="1600" u="sng">
                <a:solidFill>
                  <a:schemeClr val="hlink"/>
                </a:solidFill>
                <a:hlinkClick r:id="rId3"/>
              </a:rPr>
              <a:t>Some example model analysis is shown in this notebook</a:t>
            </a:r>
            <a:endParaRPr i="1" sz="16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31"/>
          <p:cNvSpPr txBox="1"/>
          <p:nvPr>
            <p:ph type="title"/>
          </p:nvPr>
        </p:nvSpPr>
        <p:spPr>
          <a:xfrm>
            <a:off x="722313" y="3305176"/>
            <a:ext cx="7772400" cy="10215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Key Learnings Review</a:t>
            </a:r>
            <a:endParaRPr/>
          </a:p>
        </p:txBody>
      </p:sp>
      <p:sp>
        <p:nvSpPr>
          <p:cNvPr id="142" name="Google Shape;142;p31"/>
          <p:cNvSpPr txBox="1"/>
          <p:nvPr>
            <p:ph idx="1" type="body"/>
          </p:nvPr>
        </p:nvSpPr>
        <p:spPr>
          <a:xfrm>
            <a:off x="722313" y="2180035"/>
            <a:ext cx="7772400" cy="1125300"/>
          </a:xfrm>
          <a:prstGeom prst="rect">
            <a:avLst/>
          </a:prstGeom>
        </p:spPr>
        <p:txBody>
          <a:bodyPr anchorCtr="0" anchor="b" bIns="34275" lIns="68575" spcFirstLastPara="1" rIns="68575" wrap="square" tIns="34275">
            <a:noAutofit/>
          </a:bodyPr>
          <a:lstStyle/>
          <a:p>
            <a:pPr indent="0" lvl="0" marL="0" rtl="0" algn="l">
              <a:spcBef>
                <a:spcPts val="500"/>
              </a:spcBef>
              <a:spcAft>
                <a:spcPts val="0"/>
              </a:spcAft>
              <a:buClr>
                <a:schemeClr val="dk1"/>
              </a:buClr>
              <a:buSzPts val="1100"/>
              <a:buFont typeface="Arial"/>
              <a:buNone/>
            </a:pPr>
            <a:r>
              <a:rPr lang="en"/>
              <a:t>Multimodality in NLP</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32"/>
          <p:cNvSpPr txBox="1"/>
          <p:nvPr>
            <p:ph type="title"/>
          </p:nvPr>
        </p:nvSpPr>
        <p:spPr>
          <a:xfrm>
            <a:off x="457200" y="171450"/>
            <a:ext cx="8229600" cy="8574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NLP Review</a:t>
            </a:r>
            <a:endParaRPr/>
          </a:p>
        </p:txBody>
      </p:sp>
      <p:sp>
        <p:nvSpPr>
          <p:cNvPr id="148" name="Google Shape;148;p32"/>
          <p:cNvSpPr txBox="1"/>
          <p:nvPr>
            <p:ph idx="1" type="body"/>
          </p:nvPr>
        </p:nvSpPr>
        <p:spPr>
          <a:xfrm>
            <a:off x="457200" y="1200151"/>
            <a:ext cx="8229600" cy="3394500"/>
          </a:xfrm>
          <a:prstGeom prst="rect">
            <a:avLst/>
          </a:prstGeom>
        </p:spPr>
        <p:txBody>
          <a:bodyPr anchorCtr="0" anchor="t" bIns="34275" lIns="68575" spcFirstLastPara="1" rIns="68575" wrap="square" tIns="34275">
            <a:noAutofit/>
          </a:bodyPr>
          <a:lstStyle/>
          <a:p>
            <a:pPr indent="-342900" lvl="0" marL="457200" rtl="0" algn="l">
              <a:lnSpc>
                <a:spcPct val="115000"/>
              </a:lnSpc>
              <a:spcBef>
                <a:spcPts val="0"/>
              </a:spcBef>
              <a:spcAft>
                <a:spcPts val="0"/>
              </a:spcAft>
              <a:buSzPts val="1800"/>
              <a:buChar char="-"/>
            </a:pPr>
            <a:r>
              <a:rPr lang="en" sz="1800"/>
              <a:t>Describe the </a:t>
            </a:r>
            <a:r>
              <a:rPr lang="en" sz="1800"/>
              <a:t>coreference</a:t>
            </a:r>
            <a:r>
              <a:rPr lang="en" sz="1800"/>
              <a:t> resolution problem?  What is a technique to approach it?</a:t>
            </a:r>
            <a:endParaRPr sz="1800"/>
          </a:p>
          <a:p>
            <a:pPr indent="-342900" lvl="0" marL="457200" rtl="0" algn="l">
              <a:lnSpc>
                <a:spcPct val="115000"/>
              </a:lnSpc>
              <a:spcBef>
                <a:spcPts val="0"/>
              </a:spcBef>
              <a:spcAft>
                <a:spcPts val="0"/>
              </a:spcAft>
              <a:buSzPts val="1800"/>
              <a:buChar char="-"/>
            </a:pPr>
            <a:r>
              <a:rPr lang="en" sz="1800"/>
              <a:t>NDCG is a common metric for information retrieval.  What motivated the inclusion of “N”?  “D”?</a:t>
            </a:r>
            <a:endParaRPr sz="1800"/>
          </a:p>
          <a:p>
            <a:pPr indent="-342900" lvl="0" marL="457200" rtl="0" algn="l">
              <a:lnSpc>
                <a:spcPct val="115000"/>
              </a:lnSpc>
              <a:spcBef>
                <a:spcPts val="0"/>
              </a:spcBef>
              <a:spcAft>
                <a:spcPts val="0"/>
              </a:spcAft>
              <a:buSzPts val="1800"/>
              <a:buChar char="-"/>
            </a:pPr>
            <a:r>
              <a:rPr lang="en" sz="1800"/>
              <a:t>Why might factoring a model into two towers result in lower model performance?</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1_Office Theme">
  <a:themeElements>
    <a:clrScheme name="UC Berkeley 1">
      <a:dk1>
        <a:srgbClr val="000000"/>
      </a:dk1>
      <a:lt1>
        <a:srgbClr val="FFFFFF"/>
      </a:lt1>
      <a:dk2>
        <a:srgbClr val="46535E"/>
      </a:dk2>
      <a:lt2>
        <a:srgbClr val="EEEEEE"/>
      </a:lt2>
      <a:accent1>
        <a:srgbClr val="3B7EA1"/>
      </a:accent1>
      <a:accent2>
        <a:srgbClr val="FDB515"/>
      </a:accent2>
      <a:accent3>
        <a:srgbClr val="003262"/>
      </a:accent3>
      <a:accent4>
        <a:srgbClr val="B9D3B6"/>
      </a:accent4>
      <a:accent5>
        <a:srgbClr val="DDD5C7"/>
      </a:accent5>
      <a:accent6>
        <a:srgbClr val="584F29"/>
      </a:accent6>
      <a:hlink>
        <a:srgbClr val="0000FF"/>
      </a:hlink>
      <a:folHlink>
        <a:srgbClr val="00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